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8.xml" ContentType="application/vnd.openxmlformats-officedocument.presentationml.tags+xml"/>
  <Override PartName="/ppt/notesSlides/notesSlide50.xml" ContentType="application/vnd.openxmlformats-officedocument.presentationml.notesSlide+xml"/>
  <Override PartName="/ppt/tags/tag5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5.xml" ContentType="application/vnd.openxmlformats-officedocument.presentationml.notesSlide+xml"/>
  <Override PartName="/ppt/tags/tag72.xml" ContentType="application/vnd.openxmlformats-officedocument.presentationml.tags+xml"/>
  <Override PartName="/ppt/notesSlides/notesSlide56.xml" ContentType="application/vnd.openxmlformats-officedocument.presentationml.notesSlide+xml"/>
  <Override PartName="/ppt/tags/tag73.xml" ContentType="application/vnd.openxmlformats-officedocument.presentationml.tags+xml"/>
  <Override PartName="/ppt/notesSlides/notesSlide5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761" r:id="rId9"/>
  </p:sldMasterIdLst>
  <p:notesMasterIdLst>
    <p:notesMasterId r:id="rId110"/>
  </p:notesMasterIdLst>
  <p:sldIdLst>
    <p:sldId id="256" r:id="rId10"/>
    <p:sldId id="575" r:id="rId11"/>
    <p:sldId id="576" r:id="rId12"/>
    <p:sldId id="544" r:id="rId13"/>
    <p:sldId id="546" r:id="rId14"/>
    <p:sldId id="547" r:id="rId15"/>
    <p:sldId id="631" r:id="rId16"/>
    <p:sldId id="632" r:id="rId17"/>
    <p:sldId id="548" r:id="rId18"/>
    <p:sldId id="622" r:id="rId19"/>
    <p:sldId id="624" r:id="rId20"/>
    <p:sldId id="625" r:id="rId21"/>
    <p:sldId id="623" r:id="rId22"/>
    <p:sldId id="627" r:id="rId23"/>
    <p:sldId id="628" r:id="rId24"/>
    <p:sldId id="630" r:id="rId25"/>
    <p:sldId id="629" r:id="rId26"/>
    <p:sldId id="553" r:id="rId27"/>
    <p:sldId id="571" r:id="rId28"/>
    <p:sldId id="633" r:id="rId29"/>
    <p:sldId id="637" r:id="rId30"/>
    <p:sldId id="556" r:id="rId31"/>
    <p:sldId id="636" r:id="rId32"/>
    <p:sldId id="635" r:id="rId33"/>
    <p:sldId id="638" r:id="rId34"/>
    <p:sldId id="639" r:id="rId35"/>
    <p:sldId id="557" r:id="rId36"/>
    <p:sldId id="641" r:id="rId37"/>
    <p:sldId id="642" r:id="rId38"/>
    <p:sldId id="558" r:id="rId39"/>
    <p:sldId id="644" r:id="rId40"/>
    <p:sldId id="645" r:id="rId41"/>
    <p:sldId id="560" r:id="rId42"/>
    <p:sldId id="561" r:id="rId43"/>
    <p:sldId id="562" r:id="rId44"/>
    <p:sldId id="646" r:id="rId45"/>
    <p:sldId id="647" r:id="rId46"/>
    <p:sldId id="648" r:id="rId47"/>
    <p:sldId id="564" r:id="rId48"/>
    <p:sldId id="650" r:id="rId49"/>
    <p:sldId id="652" r:id="rId50"/>
    <p:sldId id="649" r:id="rId51"/>
    <p:sldId id="651" r:id="rId52"/>
    <p:sldId id="684" r:id="rId53"/>
    <p:sldId id="620" r:id="rId54"/>
    <p:sldId id="621" r:id="rId55"/>
    <p:sldId id="653" r:id="rId56"/>
    <p:sldId id="685" r:id="rId57"/>
    <p:sldId id="686" r:id="rId58"/>
    <p:sldId id="658" r:id="rId59"/>
    <p:sldId id="659" r:id="rId60"/>
    <p:sldId id="660" r:id="rId61"/>
    <p:sldId id="661" r:id="rId62"/>
    <p:sldId id="662" r:id="rId63"/>
    <p:sldId id="663" r:id="rId64"/>
    <p:sldId id="664" r:id="rId65"/>
    <p:sldId id="665" r:id="rId66"/>
    <p:sldId id="666" r:id="rId67"/>
    <p:sldId id="667" r:id="rId68"/>
    <p:sldId id="668" r:id="rId69"/>
    <p:sldId id="669" r:id="rId70"/>
    <p:sldId id="670" r:id="rId71"/>
    <p:sldId id="671" r:id="rId72"/>
    <p:sldId id="672" r:id="rId73"/>
    <p:sldId id="673" r:id="rId74"/>
    <p:sldId id="674" r:id="rId75"/>
    <p:sldId id="675" r:id="rId76"/>
    <p:sldId id="676" r:id="rId77"/>
    <p:sldId id="677" r:id="rId78"/>
    <p:sldId id="678" r:id="rId79"/>
    <p:sldId id="679" r:id="rId80"/>
    <p:sldId id="680" r:id="rId81"/>
    <p:sldId id="681" r:id="rId82"/>
    <p:sldId id="682" r:id="rId83"/>
    <p:sldId id="683" r:id="rId84"/>
    <p:sldId id="612" r:id="rId85"/>
    <p:sldId id="617" r:id="rId86"/>
    <p:sldId id="614" r:id="rId87"/>
    <p:sldId id="656" r:id="rId88"/>
    <p:sldId id="702" r:id="rId89"/>
    <p:sldId id="688" r:id="rId90"/>
    <p:sldId id="689" r:id="rId91"/>
    <p:sldId id="690" r:id="rId92"/>
    <p:sldId id="691" r:id="rId93"/>
    <p:sldId id="692" r:id="rId94"/>
    <p:sldId id="693" r:id="rId95"/>
    <p:sldId id="694" r:id="rId96"/>
    <p:sldId id="695" r:id="rId97"/>
    <p:sldId id="696" r:id="rId98"/>
    <p:sldId id="697" r:id="rId99"/>
    <p:sldId id="698" r:id="rId100"/>
    <p:sldId id="699" r:id="rId101"/>
    <p:sldId id="700" r:id="rId102"/>
    <p:sldId id="619" r:id="rId103"/>
    <p:sldId id="337" r:id="rId104"/>
    <p:sldId id="496" r:id="rId105"/>
    <p:sldId id="492" r:id="rId106"/>
    <p:sldId id="495" r:id="rId107"/>
    <p:sldId id="573" r:id="rId108"/>
    <p:sldId id="574" r:id="rId10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575"/>
          </p14:sldIdLst>
        </p14:section>
        <p14:section name="SQL Database" id="{6788CFD5-1B7A-4072-BEB9-1342AF89675A}">
          <p14:sldIdLst>
            <p14:sldId id="576"/>
            <p14:sldId id="544"/>
            <p14:sldId id="546"/>
            <p14:sldId id="547"/>
            <p14:sldId id="631"/>
            <p14:sldId id="632"/>
            <p14:sldId id="548"/>
            <p14:sldId id="622"/>
            <p14:sldId id="624"/>
            <p14:sldId id="625"/>
            <p14:sldId id="623"/>
            <p14:sldId id="627"/>
            <p14:sldId id="628"/>
            <p14:sldId id="630"/>
            <p14:sldId id="629"/>
            <p14:sldId id="553"/>
            <p14:sldId id="571"/>
            <p14:sldId id="633"/>
            <p14:sldId id="637"/>
            <p14:sldId id="556"/>
            <p14:sldId id="636"/>
            <p14:sldId id="635"/>
            <p14:sldId id="638"/>
            <p14:sldId id="639"/>
            <p14:sldId id="557"/>
            <p14:sldId id="641"/>
            <p14:sldId id="642"/>
            <p14:sldId id="558"/>
            <p14:sldId id="644"/>
            <p14:sldId id="645"/>
            <p14:sldId id="560"/>
            <p14:sldId id="561"/>
            <p14:sldId id="562"/>
            <p14:sldId id="646"/>
            <p14:sldId id="647"/>
            <p14:sldId id="648"/>
            <p14:sldId id="564"/>
            <p14:sldId id="650"/>
            <p14:sldId id="652"/>
            <p14:sldId id="649"/>
            <p14:sldId id="651"/>
          </p14:sldIdLst>
        </p14:section>
        <p14:section name="SQL IaaS" id="{F408553B-F18D-4720-BAEF-52AD7167790C}">
          <p14:sldIdLst>
            <p14:sldId id="684"/>
            <p14:sldId id="620"/>
            <p14:sldId id="621"/>
            <p14:sldId id="653"/>
          </p14:sldIdLst>
        </p14:section>
        <p14:section name="HDInsight" id="{7B295AE8-179B-4612-8777-03F6454B7EAF}">
          <p14:sldIdLst>
            <p14:sldId id="685"/>
            <p14:sldId id="686"/>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Lst>
        </p14:section>
        <p14:section name="NoSql" id="{162625D5-9FAE-4661-95B9-A7DD0CC74EB7}">
          <p14:sldIdLst>
            <p14:sldId id="612"/>
            <p14:sldId id="617"/>
            <p14:sldId id="614"/>
          </p14:sldIdLst>
        </p14:section>
        <p14:section name="DocumentDb" id="{E2EDBE7F-F696-443E-BA7B-1CB2F81AA309}">
          <p14:sldIdLst>
            <p14:sldId id="656"/>
            <p14:sldId id="702"/>
            <p14:sldId id="688"/>
            <p14:sldId id="689"/>
            <p14:sldId id="690"/>
            <p14:sldId id="691"/>
            <p14:sldId id="692"/>
            <p14:sldId id="693"/>
            <p14:sldId id="694"/>
            <p14:sldId id="695"/>
            <p14:sldId id="696"/>
            <p14:sldId id="697"/>
            <p14:sldId id="698"/>
            <p14:sldId id="699"/>
            <p14:sldId id="700"/>
          </p14:sldIdLst>
        </p14:section>
        <p14:section name="Outro" id="{00D3D8B1-E403-4E21-9A68-5DB578B087B8}">
          <p14:sldIdLst>
            <p14:sldId id="619"/>
          </p14:sldIdLst>
        </p14:section>
        <p14:section name="format"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380"/>
    <a:srgbClr val="ED7D31"/>
    <a:srgbClr val="00B0F0"/>
    <a:srgbClr val="19396C"/>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01" autoAdjust="0"/>
    <p:restoredTop sz="76643" autoAdjust="0"/>
  </p:normalViewPr>
  <p:slideViewPr>
    <p:cSldViewPr snapToGrid="0">
      <p:cViewPr varScale="1">
        <p:scale>
          <a:sx n="74" d="100"/>
          <a:sy n="74" d="100"/>
        </p:scale>
        <p:origin x="536" y="56"/>
      </p:cViewPr>
      <p:guideLst/>
    </p:cSldViewPr>
  </p:slideViewPr>
  <p:notesTextViewPr>
    <p:cViewPr>
      <p:scale>
        <a:sx n="3" d="2"/>
        <a:sy n="3" d="2"/>
      </p:scale>
      <p:origin x="0" y="0"/>
    </p:cViewPr>
  </p:notesTextViewPr>
  <p:sorterViewPr>
    <p:cViewPr>
      <p:scale>
        <a:sx n="61" d="100"/>
        <a:sy n="61" d="100"/>
      </p:scale>
      <p:origin x="0" y="0"/>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smtClean="0"/>
            <a:t>SQL Database</a:t>
          </a:r>
          <a:endParaRPr lang="en-US"/>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dirty="0" smtClean="0"/>
            <a:t>SQL on </a:t>
          </a:r>
          <a:r>
            <a:rPr lang="en-US" dirty="0" err="1" smtClean="0"/>
            <a:t>IaaS</a:t>
          </a:r>
          <a:endParaRPr lang="en-US" dirty="0"/>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dirty="0" err="1" smtClean="0"/>
            <a:t>DocumentDB</a:t>
          </a:r>
          <a:endParaRPr lang="en-US" dirty="0"/>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3">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3">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3">
        <dgm:presLayoutVars>
          <dgm:bulletEnabled val="1"/>
        </dgm:presLayoutVars>
      </dgm:prSet>
      <dgm:spPr/>
      <dgm:t>
        <a:bodyPr/>
        <a:lstStyle/>
        <a:p>
          <a:endParaRPr lang="sv-SE"/>
        </a:p>
      </dgm:t>
    </dgm:pt>
  </dgm:ptLst>
  <dgm:cxnLst>
    <dgm:cxn modelId="{4B3B3E25-EF76-4631-B0D8-E4CBED8802BF}" type="presOf" srcId="{B305BEE9-96E7-4D38-B9B2-E40B0F514BFD}" destId="{D103E3C0-707E-4981-B759-BBF58D011072}" srcOrd="0" destOrd="0" presId="urn:microsoft.com/office/officeart/2005/8/layout/default"/>
    <dgm:cxn modelId="{B96A1799-2D86-4AF7-A5B3-9E5BF83C3E57}" type="presOf" srcId="{FAB1662F-7421-4F7B-A5C0-57390BFE5777}" destId="{2AFE754E-A9BE-43F0-99CC-FD0E25860E09}" srcOrd="0" destOrd="0" presId="urn:microsoft.com/office/officeart/2005/8/layout/default"/>
    <dgm:cxn modelId="{8EA81EAA-0C3D-4CEE-A885-57E189EB9081}" type="presOf" srcId="{74B70E5F-85FA-42B8-A7FE-FD42B697C579}" destId="{AD9EF522-A474-43A3-8895-E1B5C946DAB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F059DFAD-3473-4686-92B5-8534745B486F}" srcId="{FAB1662F-7421-4F7B-A5C0-57390BFE5777}" destId="{74B70E5F-85FA-42B8-A7FE-FD42B697C579}" srcOrd="0" destOrd="0" parTransId="{606FCD52-B795-4D11-9A2E-065852207DB8}" sibTransId="{799BB488-3E9F-4420-817A-B2F52C536B57}"/>
    <dgm:cxn modelId="{B6E2FE99-67E3-42C4-9A6D-9AD11BF30D7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6B10F417-AE09-4F98-832F-B920674F4A51}" type="presParOf" srcId="{2AFE754E-A9BE-43F0-99CC-FD0E25860E09}" destId="{AD9EF522-A474-43A3-8895-E1B5C946DABC}" srcOrd="0" destOrd="0" presId="urn:microsoft.com/office/officeart/2005/8/layout/default"/>
    <dgm:cxn modelId="{F6324F9B-14B3-4909-9C77-B58F9DF801B7}" type="presParOf" srcId="{2AFE754E-A9BE-43F0-99CC-FD0E25860E09}" destId="{0337DDA8-12A4-4D35-A6BA-A52F916C71F9}" srcOrd="1" destOrd="0" presId="urn:microsoft.com/office/officeart/2005/8/layout/default"/>
    <dgm:cxn modelId="{DB21158C-B954-42C8-AB04-4FF4C36A3911}" type="presParOf" srcId="{2AFE754E-A9BE-43F0-99CC-FD0E25860E09}" destId="{F626D2C1-E362-4EE4-A84D-3ECF9A9E587C}" srcOrd="2" destOrd="0" presId="urn:microsoft.com/office/officeart/2005/8/layout/default"/>
    <dgm:cxn modelId="{4E32AAAA-2F83-4ADC-B01D-0C95F784C2F5}" type="presParOf" srcId="{2AFE754E-A9BE-43F0-99CC-FD0E25860E09}" destId="{B0E36A32-ED2F-4B07-A82C-07B5A09FFFAF}" srcOrd="3" destOrd="0" presId="urn:microsoft.com/office/officeart/2005/8/layout/default"/>
    <dgm:cxn modelId="{00CD92C1-6989-4802-AC49-9F2EFB9FF57D}" type="presParOf" srcId="{2AFE754E-A9BE-43F0-99CC-FD0E25860E09}" destId="{D103E3C0-707E-4981-B759-BBF58D01107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12/10/2014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12395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1867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30781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97287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33</a:t>
            </a:fld>
            <a:endParaRPr lang="en-US" dirty="0"/>
          </a:p>
        </p:txBody>
      </p:sp>
    </p:spTree>
    <p:extLst>
      <p:ext uri="{BB962C8B-B14F-4D97-AF65-F5344CB8AC3E}">
        <p14:creationId xmlns:p14="http://schemas.microsoft.com/office/powerpoint/2010/main" val="3262515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30570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41732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39</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40</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41</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42</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7</a:t>
            </a:fld>
            <a:endParaRPr lang="en-US" dirty="0"/>
          </a:p>
        </p:txBody>
      </p:sp>
    </p:spTree>
    <p:extLst>
      <p:ext uri="{BB962C8B-B14F-4D97-AF65-F5344CB8AC3E}">
        <p14:creationId xmlns:p14="http://schemas.microsoft.com/office/powerpoint/2010/main" val="2858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43</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13767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73169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588654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62863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3780531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502823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105204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687536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410644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560743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146471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4064316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118326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90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1869324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there are certain trends in modern application development that have surfaced just in the last few years. These are – READ right side.</a:t>
            </a:r>
            <a:endParaRPr lang="en-US" dirty="0" smtClean="0"/>
          </a:p>
          <a:p>
            <a:endParaRPr lang="en-US" dirty="0" smtClean="0"/>
          </a:p>
          <a:p>
            <a:r>
              <a:rPr lang="en-US" dirty="0" smtClean="0"/>
              <a:t>For</a:t>
            </a:r>
            <a:r>
              <a:rPr lang="en-US" baseline="0" dirty="0" smtClean="0"/>
              <a:t> the purposes of this discussion, we’re going to define Modern Apps as those that have these characteristics. </a:t>
            </a:r>
          </a:p>
          <a:p>
            <a:endParaRPr lang="en-US" baseline="0" dirty="0" smtClean="0"/>
          </a:p>
          <a:p>
            <a:r>
              <a:rPr lang="en-US" baseline="0" dirty="0" smtClean="0"/>
              <a:t>There are existing Azure services that meet the needs of one or more of this list, but not a single service that is able to meet the requirements demanded by each of these trends. DocumentDB fills a gap in the Azure data services portfolio to meet these needs.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that is DocumentDB</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172280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306199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242271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815871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12/10/2014 10:06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97</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2323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5.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6.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5.png"/><Relationship Id="rId4" Type="http://schemas.openxmlformats.org/officeDocument/2006/relationships/tags" Target="../tags/tag18.xml"/><Relationship Id="rId9" Type="http://schemas.openxmlformats.org/officeDocument/2006/relationships/image" Target="../media/image5.emf"/></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3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5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5"/>
            <a:ext cx="3859607" cy="134483"/>
          </a:xfrm>
          <a:prstGeom prst="rect">
            <a:avLst/>
          </a:prstGeom>
        </p:spPr>
        <p:txBody>
          <a:bodyPr/>
          <a:lstStyle>
            <a:lvl1pPr>
              <a:defRPr>
                <a:solidFill>
                  <a:schemeClr val="bg1"/>
                </a:solidFill>
              </a:defRPr>
            </a:lvl1pPr>
          </a:lstStyle>
          <a:p>
            <a:pPr defTabSz="914363"/>
            <a:r>
              <a:rPr lang="en-US" smtClean="0">
                <a:solidFill>
                  <a:srgbClr val="FFFFFF"/>
                </a:solidFill>
              </a:rPr>
              <a:t>Microsoft Confidential</a:t>
            </a:r>
            <a:endParaRPr lang="en-US">
              <a:solidFill>
                <a:srgbClr val="FFFFFF"/>
              </a:solidFill>
            </a:endParaRPr>
          </a:p>
        </p:txBody>
      </p:sp>
      <p:sp>
        <p:nvSpPr>
          <p:cNvPr id="3" name="Slide Number Placeholder 2"/>
          <p:cNvSpPr>
            <a:spLocks noGrp="1"/>
          </p:cNvSpPr>
          <p:nvPr>
            <p:ph type="sldNum" sz="quarter" idx="11"/>
          </p:nvPr>
        </p:nvSpPr>
        <p:spPr>
          <a:xfrm>
            <a:off x="11367167" y="6437245"/>
            <a:ext cx="555596" cy="134483"/>
          </a:xfrm>
          <a:prstGeom prst="rect">
            <a:avLst/>
          </a:prstGeom>
        </p:spPr>
        <p:txBody>
          <a:bodyPr/>
          <a:lstStyle>
            <a:lvl1pPr>
              <a:defRPr>
                <a:solidFill>
                  <a:schemeClr val="bg1"/>
                </a:solidFill>
              </a:defRPr>
            </a:lvl1pPr>
          </a:lstStyle>
          <a:p>
            <a:pPr defTabSz="914363"/>
            <a:fld id="{27258FFF-F925-446B-8502-81C933981705}" type="slidenum">
              <a:rPr lang="en-US" smtClean="0">
                <a:solidFill>
                  <a:srgbClr val="FFFFFF"/>
                </a:solidFill>
              </a:rPr>
              <a:pPr defTabSz="914363"/>
              <a:t>‹#›</a:t>
            </a:fld>
            <a:endParaRPr lang="en-US">
              <a:solidFill>
                <a:srgbClr val="FFFFFF"/>
              </a:solidFill>
            </a:endParaRPr>
          </a:p>
        </p:txBody>
      </p:sp>
      <p:grpSp>
        <p:nvGrpSpPr>
          <p:cNvPr id="13" name="Group 12"/>
          <p:cNvGrpSpPr/>
          <p:nvPr userDrawn="1"/>
        </p:nvGrpSpPr>
        <p:grpSpPr>
          <a:xfrm>
            <a:off x="273131"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4"/>
            <a:ext cx="11653523" cy="2573525"/>
          </a:xfrm>
        </p:spPr>
        <p:txBody>
          <a:bodyPr lIns="146304" tIns="91440" rIns="146304" bIns="91440"/>
          <a:lstStyle>
            <a:lvl1pPr marL="0" indent="0">
              <a:lnSpc>
                <a:spcPct val="90000"/>
              </a:lnSpc>
              <a:buFontTx/>
              <a:buNone/>
              <a:defRPr sz="8624" b="0">
                <a:solidFill>
                  <a:schemeClr val="bg1"/>
                </a:solidFill>
                <a:latin typeface="+mj-lt"/>
              </a:defRPr>
            </a:lvl1pPr>
            <a:lvl2pPr marL="336012" indent="0">
              <a:buFontTx/>
              <a:buNone/>
              <a:defRPr sz="3528">
                <a:latin typeface="Segoe Pro Light"/>
              </a:defRPr>
            </a:lvl2pPr>
            <a:lvl3pPr marL="560019" indent="0">
              <a:buFontTx/>
              <a:buNone/>
              <a:defRPr sz="3528">
                <a:latin typeface="Segoe Pro Light"/>
              </a:defRPr>
            </a:lvl3pPr>
            <a:lvl4pPr marL="784026" indent="0">
              <a:buFontTx/>
              <a:buNone/>
              <a:defRPr sz="3528">
                <a:latin typeface="Segoe Pro Light"/>
              </a:defRPr>
            </a:lvl4pPr>
            <a:lvl5pPr marL="1008032" indent="0">
              <a:buFontTx/>
              <a:buNone/>
              <a:defRPr sz="3528">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58184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1"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5"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9"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3"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7"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1"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12/10/2014</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12/10/2014</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47988380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736713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4308586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4544243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7811269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67995779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255118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8660215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61702812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1843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6715690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1061016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9494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smtClean="0"/>
              <a:t>Click icon to add picture</a:t>
            </a:r>
            <a:endParaRPr lang="en-US" dirty="0"/>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493429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82029410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39241764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40669224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59227377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smtClean="0"/>
              <a:t>Microsoft Confidential</a:t>
            </a:r>
            <a:endParaRP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a:p>
        </p:txBody>
      </p:sp>
    </p:spTree>
    <p:extLst>
      <p:ext uri="{BB962C8B-B14F-4D97-AF65-F5344CB8AC3E}">
        <p14:creationId xmlns:p14="http://schemas.microsoft.com/office/powerpoint/2010/main" val="235904137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53380843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563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1844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59838219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8146500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5069021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839902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8034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12/10/2014</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a:solidFill>
                <a:srgbClr val="FFFFFF"/>
              </a:solidFill>
            </a:endParaRPr>
          </a:p>
        </p:txBody>
      </p:sp>
    </p:spTree>
    <p:extLst>
      <p:ext uri="{BB962C8B-B14F-4D97-AF65-F5344CB8AC3E}">
        <p14:creationId xmlns:p14="http://schemas.microsoft.com/office/powerpoint/2010/main" val="222883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ags" Target="../tags/tag9.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ags" Target="../tags/tag8.xml"/><Relationship Id="rId2" Type="http://schemas.openxmlformats.org/officeDocument/2006/relationships/slideLayout" Target="../slideLayouts/slideLayout52.xml"/><Relationship Id="rId16" Type="http://schemas.openxmlformats.org/officeDocument/2006/relationships/image" Target="../media/image5.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vmlDrawing" Target="../drawings/vmlDrawing5.vml"/><Relationship Id="rId5" Type="http://schemas.openxmlformats.org/officeDocument/2006/relationships/slideLayout" Target="../slideLayouts/slideLayout55.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theme" Target="../theme/theme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7"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30527635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40.xml"/><Relationship Id="rId7" Type="http://schemas.openxmlformats.org/officeDocument/2006/relationships/slideLayout" Target="../slideLayouts/slideLayout32.xml"/><Relationship Id="rId2" Type="http://schemas.openxmlformats.org/officeDocument/2006/relationships/tags" Target="../tags/tag39.xml"/><Relationship Id="rId1" Type="http://schemas.openxmlformats.org/officeDocument/2006/relationships/vmlDrawing" Target="../drawings/vmlDrawing12.vml"/><Relationship Id="rId6" Type="http://schemas.openxmlformats.org/officeDocument/2006/relationships/tags" Target="../tags/tag43.xml"/><Relationship Id="rId11" Type="http://schemas.openxmlformats.org/officeDocument/2006/relationships/image" Target="../media/image40.jpeg"/><Relationship Id="rId5" Type="http://schemas.openxmlformats.org/officeDocument/2006/relationships/tags" Target="../tags/tag42.xml"/><Relationship Id="rId10" Type="http://schemas.openxmlformats.org/officeDocument/2006/relationships/image" Target="../media/image5.emf"/><Relationship Id="rId4" Type="http://schemas.openxmlformats.org/officeDocument/2006/relationships/tags" Target="../tags/tag41.xml"/><Relationship Id="rId9" Type="http://schemas.openxmlformats.org/officeDocument/2006/relationships/oleObject" Target="../embeddings/oleObject12.bin"/></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4.xml"/><Relationship Id="rId3" Type="http://schemas.openxmlformats.org/officeDocument/2006/relationships/tags" Target="../tags/tag45.xml"/><Relationship Id="rId7" Type="http://schemas.openxmlformats.org/officeDocument/2006/relationships/slideLayout" Target="../slideLayouts/slideLayout32.xml"/><Relationship Id="rId2" Type="http://schemas.openxmlformats.org/officeDocument/2006/relationships/tags" Target="../tags/tag44.xml"/><Relationship Id="rId1" Type="http://schemas.openxmlformats.org/officeDocument/2006/relationships/vmlDrawing" Target="../drawings/vmlDrawing13.vml"/><Relationship Id="rId6" Type="http://schemas.openxmlformats.org/officeDocument/2006/relationships/tags" Target="../tags/tag48.xml"/><Relationship Id="rId11" Type="http://schemas.openxmlformats.org/officeDocument/2006/relationships/image" Target="../media/image40.jpeg"/><Relationship Id="rId5" Type="http://schemas.openxmlformats.org/officeDocument/2006/relationships/tags" Target="../tags/tag47.xml"/><Relationship Id="rId10" Type="http://schemas.openxmlformats.org/officeDocument/2006/relationships/image" Target="../media/image5.emf"/><Relationship Id="rId4" Type="http://schemas.openxmlformats.org/officeDocument/2006/relationships/tags" Target="../tags/tag46.xml"/><Relationship Id="rId9" Type="http://schemas.openxmlformats.org/officeDocument/2006/relationships/oleObject" Target="../embeddings/oleObject13.bin"/></Relationships>
</file>

<file path=ppt/slides/_rels/slide53.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42.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1.png"/><Relationship Id="rId5" Type="http://schemas.openxmlformats.org/officeDocument/2006/relationships/notesSlide" Target="../notesSlides/notesSlide45.xml"/><Relationship Id="rId4"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53.xml"/><Relationship Id="rId7" Type="http://schemas.openxmlformats.org/officeDocument/2006/relationships/oleObject" Target="../embeddings/oleObject14.bin"/><Relationship Id="rId2" Type="http://schemas.openxmlformats.org/officeDocument/2006/relationships/tags" Target="../tags/tag52.xml"/><Relationship Id="rId1" Type="http://schemas.openxmlformats.org/officeDocument/2006/relationships/vmlDrawing" Target="../drawings/vmlDrawing14.vml"/><Relationship Id="rId6" Type="http://schemas.openxmlformats.org/officeDocument/2006/relationships/notesSlide" Target="../notesSlides/notesSlide47.xml"/><Relationship Id="rId5" Type="http://schemas.openxmlformats.org/officeDocument/2006/relationships/slideLayout" Target="../slideLayouts/slideLayout32.xml"/><Relationship Id="rId4" Type="http://schemas.openxmlformats.org/officeDocument/2006/relationships/tags" Target="../tags/tag54.xml"/></Relationships>
</file>

<file path=ppt/slides/_rels/slide5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56.xml"/><Relationship Id="rId7" Type="http://schemas.openxmlformats.org/officeDocument/2006/relationships/oleObject" Target="../embeddings/oleObject15.bin"/><Relationship Id="rId2" Type="http://schemas.openxmlformats.org/officeDocument/2006/relationships/tags" Target="../tags/tag55.xml"/><Relationship Id="rId1" Type="http://schemas.openxmlformats.org/officeDocument/2006/relationships/vmlDrawing" Target="../drawings/vmlDrawing15.vml"/><Relationship Id="rId6" Type="http://schemas.openxmlformats.org/officeDocument/2006/relationships/notesSlide" Target="../notesSlides/notesSlide48.xml"/><Relationship Id="rId5" Type="http://schemas.openxmlformats.org/officeDocument/2006/relationships/slideLayout" Target="../slideLayouts/slideLayout32.xml"/><Relationship Id="rId4" Type="http://schemas.openxmlformats.org/officeDocument/2006/relationships/tags" Target="../tags/tag57.xml"/><Relationship Id="rId9"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32.xml"/><Relationship Id="rId7" Type="http://schemas.openxmlformats.org/officeDocument/2006/relationships/image" Target="../media/image44.png"/><Relationship Id="rId2" Type="http://schemas.openxmlformats.org/officeDocument/2006/relationships/tags" Target="../tags/tag58.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notesSlide" Target="../notesSlides/notesSlide50.xml"/><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8.xml"/><Relationship Id="rId1" Type="http://schemas.openxmlformats.org/officeDocument/2006/relationships/tags" Target="../tags/tag59.xml"/><Relationship Id="rId5" Type="http://schemas.microsoft.com/office/2007/relationships/hdphoto" Target="../media/hdphoto4.wdp"/><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image" Target="../media/image47.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image" Target="../media/image5.emf"/><Relationship Id="rId2" Type="http://schemas.openxmlformats.org/officeDocument/2006/relationships/tags" Target="../tags/tag60.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notesSlide" Target="../notesSlides/notesSlide55.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8.xml"/><Relationship Id="rId1" Type="http://schemas.openxmlformats.org/officeDocument/2006/relationships/tags" Target="../tags/tag7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8.xml"/><Relationship Id="rId1" Type="http://schemas.openxmlformats.org/officeDocument/2006/relationships/tags" Target="../tags/tag73.xml"/><Relationship Id="rId5" Type="http://schemas.openxmlformats.org/officeDocument/2006/relationships/image" Target="../media/image49.emf"/><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5.emf"/><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oleObject" Target="../embeddings/oleObject18.bin"/><Relationship Id="rId2" Type="http://schemas.openxmlformats.org/officeDocument/2006/relationships/tags" Target="../tags/tag74.xml"/><Relationship Id="rId1" Type="http://schemas.openxmlformats.org/officeDocument/2006/relationships/vmlDrawing" Target="../drawings/vmlDrawing18.vml"/><Relationship Id="rId6" Type="http://schemas.openxmlformats.org/officeDocument/2006/relationships/tags" Target="../tags/tag78.xml"/><Relationship Id="rId11" Type="http://schemas.openxmlformats.org/officeDocument/2006/relationships/notesSlide" Target="../notesSlides/notesSlide58.xml"/><Relationship Id="rId5" Type="http://schemas.openxmlformats.org/officeDocument/2006/relationships/tags" Target="../tags/tag77.xml"/><Relationship Id="rId10" Type="http://schemas.openxmlformats.org/officeDocument/2006/relationships/slideLayout" Target="../slideLayouts/slideLayout32.xml"/><Relationship Id="rId4" Type="http://schemas.openxmlformats.org/officeDocument/2006/relationships/tags" Target="../tags/tag76.xml"/><Relationship Id="rId9" Type="http://schemas.openxmlformats.org/officeDocument/2006/relationships/tags" Target="../tags/tag8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82.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59.xml"/><Relationship Id="rId6" Type="http://schemas.microsoft.com/office/2007/relationships/hdphoto" Target="../media/hdphoto6.wdp"/><Relationship Id="rId5" Type="http://schemas.openxmlformats.org/officeDocument/2006/relationships/image" Target="../media/image53.png"/><Relationship Id="rId4" Type="http://schemas.microsoft.com/office/2007/relationships/hdphoto" Target="../media/hdphoto5.wdp"/></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59.xml"/><Relationship Id="rId6" Type="http://schemas.microsoft.com/office/2007/relationships/hdphoto" Target="../media/hdphoto6.wdp"/><Relationship Id="rId5" Type="http://schemas.openxmlformats.org/officeDocument/2006/relationships/image" Target="../media/image53.png"/><Relationship Id="rId4" Type="http://schemas.microsoft.com/office/2007/relationships/hdphoto" Target="../media/hdphoto5.wdp"/></Relationships>
</file>

<file path=ppt/slides/_rels/slide8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4.png"/><Relationship Id="rId7" Type="http://schemas.microsoft.com/office/2007/relationships/hdphoto" Target="../media/hdphoto5.wdp"/><Relationship Id="rId2" Type="http://schemas.openxmlformats.org/officeDocument/2006/relationships/notesSlide" Target="../notesSlides/notesSlide62.xml"/><Relationship Id="rId1" Type="http://schemas.openxmlformats.org/officeDocument/2006/relationships/slideLayout" Target="../slideLayouts/slideLayout57.x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image" Target="../media/image55.png"/><Relationship Id="rId9" Type="http://schemas.microsoft.com/office/2007/relationships/hdphoto" Target="../media/hdphoto6.wd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Services Layer</a:t>
              </a:r>
            </a:p>
          </p:txBody>
        </p:sp>
        <p:sp>
          <p:nvSpPr>
            <p:cNvPr id="46" name="Rectangle 45"/>
            <p:cNvSpPr/>
            <p:nvPr/>
          </p:nvSpPr>
          <p:spPr bwMode="auto">
            <a:xfrm>
              <a:off x="8961173"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0" name="Rectangle 49"/>
            <p:cNvSpPr/>
            <p:nvPr/>
          </p:nvSpPr>
          <p:spPr bwMode="auto">
            <a:xfrm>
              <a:off x="9049667"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1" name="Rectangle 50"/>
            <p:cNvSpPr/>
            <p:nvPr/>
          </p:nvSpPr>
          <p:spPr bwMode="auto">
            <a:xfrm>
              <a:off x="9049667"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2" name="Rectangle 51"/>
            <p:cNvSpPr/>
            <p:nvPr/>
          </p:nvSpPr>
          <p:spPr bwMode="auto">
            <a:xfrm>
              <a:off x="9049667"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3" name="Rectangle 52"/>
            <p:cNvSpPr/>
            <p:nvPr/>
          </p:nvSpPr>
          <p:spPr bwMode="auto">
            <a:xfrm>
              <a:off x="10152585"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4" name="Rectangle 53"/>
            <p:cNvSpPr/>
            <p:nvPr/>
          </p:nvSpPr>
          <p:spPr bwMode="auto">
            <a:xfrm>
              <a:off x="10241079"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5" name="Rectangle 54"/>
            <p:cNvSpPr/>
            <p:nvPr/>
          </p:nvSpPr>
          <p:spPr bwMode="auto">
            <a:xfrm>
              <a:off x="10241079"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6" name="Rectangle 55"/>
            <p:cNvSpPr/>
            <p:nvPr/>
          </p:nvSpPr>
          <p:spPr bwMode="auto">
            <a:xfrm>
              <a:off x="10241079"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7" name="Rectangle 56"/>
            <p:cNvSpPr/>
            <p:nvPr/>
          </p:nvSpPr>
          <p:spPr bwMode="auto">
            <a:xfrm>
              <a:off x="7755828"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Rectangle 57"/>
            <p:cNvSpPr/>
            <p:nvPr/>
          </p:nvSpPr>
          <p:spPr bwMode="auto">
            <a:xfrm>
              <a:off x="7844322"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9" name="Rectangle 58"/>
            <p:cNvSpPr/>
            <p:nvPr/>
          </p:nvSpPr>
          <p:spPr bwMode="auto">
            <a:xfrm>
              <a:off x="7844322"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60" name="Rectangle 59"/>
            <p:cNvSpPr/>
            <p:nvPr/>
          </p:nvSpPr>
          <p:spPr bwMode="auto">
            <a:xfrm>
              <a:off x="7844322"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17" name="TextBox 16"/>
            <p:cNvSpPr txBox="1"/>
            <p:nvPr/>
          </p:nvSpPr>
          <p:spPr>
            <a:xfrm>
              <a:off x="11288425" y="277946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1" name="TextBox 60"/>
            <p:cNvSpPr txBox="1"/>
            <p:nvPr/>
          </p:nvSpPr>
          <p:spPr>
            <a:xfrm>
              <a:off x="11288425" y="321201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2" name="TextBox 61"/>
            <p:cNvSpPr txBox="1"/>
            <p:nvPr/>
          </p:nvSpPr>
          <p:spPr>
            <a:xfrm>
              <a:off x="11288425" y="364150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12961" cy="138499"/>
            </a:xfrm>
            <a:prstGeom prst="rect">
              <a:avLst/>
            </a:prstGeom>
            <a:noFill/>
          </p:spPr>
          <p:txBody>
            <a:bodyPr wrap="none" lIns="0" tIns="0" rIns="0" bIns="0" rtlCol="0">
              <a:spAutoFit/>
            </a:bodyPr>
            <a:lstStyle/>
            <a:p>
              <a:pPr>
                <a:lnSpc>
                  <a:spcPct val="90000"/>
                </a:lnSpc>
                <a:spcBef>
                  <a:spcPct val="20000"/>
                </a:spcBef>
                <a:buSzPct val="80000"/>
              </a:pPr>
              <a:r>
                <a:rPr lang="en-US" sz="1000" dirty="0">
                  <a:solidFill>
                    <a:schemeClr val="bg1"/>
                  </a:solidFill>
                </a:rPr>
                <a:t>TDS+SSL</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Rectangle 1"/>
          <p:cNvSpPr/>
          <p:nvPr/>
        </p:nvSpPr>
        <p:spPr>
          <a:xfrm>
            <a:off x="7518832" y="353102"/>
            <a:ext cx="3976069" cy="159248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Services Layer</a:t>
              </a:r>
            </a:p>
          </p:txBody>
        </p:sp>
        <p:sp>
          <p:nvSpPr>
            <p:cNvPr id="46" name="Rectangle 45"/>
            <p:cNvSpPr/>
            <p:nvPr/>
          </p:nvSpPr>
          <p:spPr bwMode="auto">
            <a:xfrm>
              <a:off x="8961173"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0" name="Rectangle 49"/>
            <p:cNvSpPr/>
            <p:nvPr/>
          </p:nvSpPr>
          <p:spPr bwMode="auto">
            <a:xfrm>
              <a:off x="9049667"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1" name="Rectangle 50"/>
            <p:cNvSpPr/>
            <p:nvPr/>
          </p:nvSpPr>
          <p:spPr bwMode="auto">
            <a:xfrm>
              <a:off x="9049667"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2" name="Rectangle 51"/>
            <p:cNvSpPr/>
            <p:nvPr/>
          </p:nvSpPr>
          <p:spPr bwMode="auto">
            <a:xfrm>
              <a:off x="9049667"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3" name="Rectangle 52"/>
            <p:cNvSpPr/>
            <p:nvPr/>
          </p:nvSpPr>
          <p:spPr bwMode="auto">
            <a:xfrm>
              <a:off x="10152585"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4" name="Rectangle 53"/>
            <p:cNvSpPr/>
            <p:nvPr/>
          </p:nvSpPr>
          <p:spPr bwMode="auto">
            <a:xfrm>
              <a:off x="10241079"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5" name="Rectangle 54"/>
            <p:cNvSpPr/>
            <p:nvPr/>
          </p:nvSpPr>
          <p:spPr bwMode="auto">
            <a:xfrm>
              <a:off x="10241079"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6" name="Rectangle 55"/>
            <p:cNvSpPr/>
            <p:nvPr/>
          </p:nvSpPr>
          <p:spPr bwMode="auto">
            <a:xfrm>
              <a:off x="10241079"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7" name="Rectangle 56"/>
            <p:cNvSpPr/>
            <p:nvPr/>
          </p:nvSpPr>
          <p:spPr bwMode="auto">
            <a:xfrm>
              <a:off x="7755828"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Rectangle 57"/>
            <p:cNvSpPr/>
            <p:nvPr/>
          </p:nvSpPr>
          <p:spPr bwMode="auto">
            <a:xfrm>
              <a:off x="7844322"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9" name="Rectangle 58"/>
            <p:cNvSpPr/>
            <p:nvPr/>
          </p:nvSpPr>
          <p:spPr bwMode="auto">
            <a:xfrm>
              <a:off x="7844322"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60" name="Rectangle 59"/>
            <p:cNvSpPr/>
            <p:nvPr/>
          </p:nvSpPr>
          <p:spPr bwMode="auto">
            <a:xfrm>
              <a:off x="7844322"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17" name="TextBox 16"/>
            <p:cNvSpPr txBox="1"/>
            <p:nvPr/>
          </p:nvSpPr>
          <p:spPr>
            <a:xfrm>
              <a:off x="11288425" y="277946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1" name="TextBox 60"/>
            <p:cNvSpPr txBox="1"/>
            <p:nvPr/>
          </p:nvSpPr>
          <p:spPr>
            <a:xfrm>
              <a:off x="11288425" y="321201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2" name="TextBox 61"/>
            <p:cNvSpPr txBox="1"/>
            <p:nvPr/>
          </p:nvSpPr>
          <p:spPr>
            <a:xfrm>
              <a:off x="11288425" y="364150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12961" cy="138499"/>
            </a:xfrm>
            <a:prstGeom prst="rect">
              <a:avLst/>
            </a:prstGeom>
            <a:noFill/>
          </p:spPr>
          <p:txBody>
            <a:bodyPr wrap="none" lIns="0" tIns="0" rIns="0" bIns="0" rtlCol="0">
              <a:spAutoFit/>
            </a:bodyPr>
            <a:lstStyle/>
            <a:p>
              <a:pPr>
                <a:lnSpc>
                  <a:spcPct val="90000"/>
                </a:lnSpc>
                <a:spcBef>
                  <a:spcPct val="20000"/>
                </a:spcBef>
                <a:buSzPct val="80000"/>
              </a:pPr>
              <a:r>
                <a:rPr lang="en-US" sz="1000" dirty="0">
                  <a:solidFill>
                    <a:schemeClr val="bg1"/>
                  </a:solidFill>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Platform Layer</a:t>
              </a:r>
            </a:p>
          </p:txBody>
        </p:sp>
        <p:sp>
          <p:nvSpPr>
            <p:cNvPr id="64" name="Rectangle 63"/>
            <p:cNvSpPr/>
            <p:nvPr/>
          </p:nvSpPr>
          <p:spPr bwMode="auto">
            <a:xfrm>
              <a:off x="8959584"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5" name="Rectangle 64"/>
            <p:cNvSpPr/>
            <p:nvPr/>
          </p:nvSpPr>
          <p:spPr bwMode="auto">
            <a:xfrm>
              <a:off x="9048078"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66" name="Rectangle 65"/>
            <p:cNvSpPr/>
            <p:nvPr/>
          </p:nvSpPr>
          <p:spPr bwMode="auto">
            <a:xfrm>
              <a:off x="9048078"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67" name="Rectangle 66"/>
            <p:cNvSpPr/>
            <p:nvPr/>
          </p:nvSpPr>
          <p:spPr bwMode="auto">
            <a:xfrm>
              <a:off x="9048078"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68" name="Rectangle 67"/>
            <p:cNvSpPr/>
            <p:nvPr/>
          </p:nvSpPr>
          <p:spPr bwMode="auto">
            <a:xfrm>
              <a:off x="10150996" y="463618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9" name="Rectangle 68"/>
            <p:cNvSpPr/>
            <p:nvPr/>
          </p:nvSpPr>
          <p:spPr bwMode="auto">
            <a:xfrm>
              <a:off x="10239490" y="47319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0" name="Rectangle 69"/>
            <p:cNvSpPr/>
            <p:nvPr/>
          </p:nvSpPr>
          <p:spPr bwMode="auto">
            <a:xfrm>
              <a:off x="10239490" y="51645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1" name="Rectangle 70"/>
            <p:cNvSpPr/>
            <p:nvPr/>
          </p:nvSpPr>
          <p:spPr bwMode="auto">
            <a:xfrm>
              <a:off x="10239490" y="559400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2" name="Rectangle 71"/>
            <p:cNvSpPr/>
            <p:nvPr/>
          </p:nvSpPr>
          <p:spPr bwMode="auto">
            <a:xfrm>
              <a:off x="7754240"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73" name="Rectangle 72"/>
            <p:cNvSpPr/>
            <p:nvPr/>
          </p:nvSpPr>
          <p:spPr bwMode="auto">
            <a:xfrm>
              <a:off x="7842734"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4" name="Rectangle 73"/>
            <p:cNvSpPr/>
            <p:nvPr/>
          </p:nvSpPr>
          <p:spPr bwMode="auto">
            <a:xfrm>
              <a:off x="7842734"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5" name="Rectangle 74"/>
            <p:cNvSpPr/>
            <p:nvPr/>
          </p:nvSpPr>
          <p:spPr bwMode="auto">
            <a:xfrm>
              <a:off x="7842734"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6" name="TextBox 75"/>
            <p:cNvSpPr txBox="1"/>
            <p:nvPr/>
          </p:nvSpPr>
          <p:spPr>
            <a:xfrm>
              <a:off x="11286837" y="482615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7" name="TextBox 76"/>
            <p:cNvSpPr txBox="1"/>
            <p:nvPr/>
          </p:nvSpPr>
          <p:spPr>
            <a:xfrm>
              <a:off x="11286837" y="5272131"/>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8" name="TextBox 77"/>
            <p:cNvSpPr txBox="1"/>
            <p:nvPr/>
          </p:nvSpPr>
          <p:spPr>
            <a:xfrm>
              <a:off x="11298173" y="569714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20" name="Elbow Connector 19"/>
            <p:cNvCxnSpPr/>
            <p:nvPr/>
          </p:nvCxnSpPr>
          <p:spPr>
            <a:xfrm rot="5400000" flipH="1" flipV="1">
              <a:off x="9493838" y="4862471"/>
              <a:ext cx="8950" cy="2396756"/>
            </a:xfrm>
            <a:prstGeom prst="bentConnector3">
              <a:avLst>
                <a:gd name="adj1" fmla="val -1728592"/>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9505279" y="6065324"/>
              <a:ext cx="0" cy="14151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80" name="Rectangle 79"/>
          <p:cNvSpPr/>
          <p:nvPr/>
        </p:nvSpPr>
        <p:spPr>
          <a:xfrm>
            <a:off x="7518832" y="353102"/>
            <a:ext cx="3976069" cy="373076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2"/>
                                        </p:tgtEl>
                                        <p:attrNameLst>
                                          <p:attrName>style.visibility</p:attrName>
                                        </p:attrNameLst>
                                      </p:cBhvr>
                                      <p:to>
                                        <p:strVal val="visible"/>
                                      </p:to>
                                    </p:set>
                                    <p:anim calcmode="lin" valueType="num">
                                      <p:cBhvr additive="base">
                                        <p:cTn id="11" dur="500" fill="hold"/>
                                        <p:tgtEl>
                                          <p:spTgt spid="3072"/>
                                        </p:tgtEl>
                                        <p:attrNameLst>
                                          <p:attrName>ppt_x</p:attrName>
                                        </p:attrNameLst>
                                      </p:cBhvr>
                                      <p:tavLst>
                                        <p:tav tm="0">
                                          <p:val>
                                            <p:strVal val="#ppt_x"/>
                                          </p:val>
                                        </p:tav>
                                        <p:tav tm="100000">
                                          <p:val>
                                            <p:strVal val="#ppt_x"/>
                                          </p:val>
                                        </p:tav>
                                      </p:tavLst>
                                    </p:anim>
                                    <p:anim calcmode="lin" valueType="num">
                                      <p:cBhvr additive="base">
                                        <p:cTn id="12" dur="500" fill="hold"/>
                                        <p:tgtEl>
                                          <p:spTgt spid="307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Services Layer</a:t>
              </a:r>
            </a:p>
          </p:txBody>
        </p:sp>
        <p:sp>
          <p:nvSpPr>
            <p:cNvPr id="46" name="Rectangle 45"/>
            <p:cNvSpPr/>
            <p:nvPr/>
          </p:nvSpPr>
          <p:spPr bwMode="auto">
            <a:xfrm>
              <a:off x="8961173"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0" name="Rectangle 49"/>
            <p:cNvSpPr/>
            <p:nvPr/>
          </p:nvSpPr>
          <p:spPr bwMode="auto">
            <a:xfrm>
              <a:off x="9049667"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1" name="Rectangle 50"/>
            <p:cNvSpPr/>
            <p:nvPr/>
          </p:nvSpPr>
          <p:spPr bwMode="auto">
            <a:xfrm>
              <a:off x="9049667"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2" name="Rectangle 51"/>
            <p:cNvSpPr/>
            <p:nvPr/>
          </p:nvSpPr>
          <p:spPr bwMode="auto">
            <a:xfrm>
              <a:off x="9049667"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3" name="Rectangle 52"/>
            <p:cNvSpPr/>
            <p:nvPr/>
          </p:nvSpPr>
          <p:spPr bwMode="auto">
            <a:xfrm>
              <a:off x="10152585"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4" name="Rectangle 53"/>
            <p:cNvSpPr/>
            <p:nvPr/>
          </p:nvSpPr>
          <p:spPr bwMode="auto">
            <a:xfrm>
              <a:off x="10241079"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5" name="Rectangle 54"/>
            <p:cNvSpPr/>
            <p:nvPr/>
          </p:nvSpPr>
          <p:spPr bwMode="auto">
            <a:xfrm>
              <a:off x="10241079"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6" name="Rectangle 55"/>
            <p:cNvSpPr/>
            <p:nvPr/>
          </p:nvSpPr>
          <p:spPr bwMode="auto">
            <a:xfrm>
              <a:off x="10241079"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7" name="Rectangle 56"/>
            <p:cNvSpPr/>
            <p:nvPr/>
          </p:nvSpPr>
          <p:spPr bwMode="auto">
            <a:xfrm>
              <a:off x="7755828"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Rectangle 57"/>
            <p:cNvSpPr/>
            <p:nvPr/>
          </p:nvSpPr>
          <p:spPr bwMode="auto">
            <a:xfrm>
              <a:off x="7844322"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9" name="Rectangle 58"/>
            <p:cNvSpPr/>
            <p:nvPr/>
          </p:nvSpPr>
          <p:spPr bwMode="auto">
            <a:xfrm>
              <a:off x="7844322"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60" name="Rectangle 59"/>
            <p:cNvSpPr/>
            <p:nvPr/>
          </p:nvSpPr>
          <p:spPr bwMode="auto">
            <a:xfrm>
              <a:off x="7844322"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17" name="TextBox 16"/>
            <p:cNvSpPr txBox="1"/>
            <p:nvPr/>
          </p:nvSpPr>
          <p:spPr>
            <a:xfrm>
              <a:off x="11288425" y="277946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1" name="TextBox 60"/>
            <p:cNvSpPr txBox="1"/>
            <p:nvPr/>
          </p:nvSpPr>
          <p:spPr>
            <a:xfrm>
              <a:off x="11288425" y="321201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2" name="TextBox 61"/>
            <p:cNvSpPr txBox="1"/>
            <p:nvPr/>
          </p:nvSpPr>
          <p:spPr>
            <a:xfrm>
              <a:off x="11288425" y="364150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12961" cy="138499"/>
            </a:xfrm>
            <a:prstGeom prst="rect">
              <a:avLst/>
            </a:prstGeom>
            <a:noFill/>
          </p:spPr>
          <p:txBody>
            <a:bodyPr wrap="none" lIns="0" tIns="0" rIns="0" bIns="0" rtlCol="0">
              <a:spAutoFit/>
            </a:bodyPr>
            <a:lstStyle/>
            <a:p>
              <a:pPr>
                <a:lnSpc>
                  <a:spcPct val="90000"/>
                </a:lnSpc>
                <a:spcBef>
                  <a:spcPct val="20000"/>
                </a:spcBef>
                <a:buSzPct val="80000"/>
              </a:pPr>
              <a:r>
                <a:rPr lang="en-US" sz="1000" dirty="0">
                  <a:solidFill>
                    <a:schemeClr val="bg1"/>
                  </a:solidFill>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Platform Layer</a:t>
              </a:r>
            </a:p>
          </p:txBody>
        </p:sp>
        <p:sp>
          <p:nvSpPr>
            <p:cNvPr id="64" name="Rectangle 63"/>
            <p:cNvSpPr/>
            <p:nvPr/>
          </p:nvSpPr>
          <p:spPr bwMode="auto">
            <a:xfrm>
              <a:off x="8959584"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5" name="Rectangle 64"/>
            <p:cNvSpPr/>
            <p:nvPr/>
          </p:nvSpPr>
          <p:spPr bwMode="auto">
            <a:xfrm>
              <a:off x="9048078"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66" name="Rectangle 65"/>
            <p:cNvSpPr/>
            <p:nvPr/>
          </p:nvSpPr>
          <p:spPr bwMode="auto">
            <a:xfrm>
              <a:off x="9048078"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67" name="Rectangle 66"/>
            <p:cNvSpPr/>
            <p:nvPr/>
          </p:nvSpPr>
          <p:spPr bwMode="auto">
            <a:xfrm>
              <a:off x="9048078"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68" name="Rectangle 67"/>
            <p:cNvSpPr/>
            <p:nvPr/>
          </p:nvSpPr>
          <p:spPr bwMode="auto">
            <a:xfrm>
              <a:off x="10150996" y="463618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9" name="Rectangle 68"/>
            <p:cNvSpPr/>
            <p:nvPr/>
          </p:nvSpPr>
          <p:spPr bwMode="auto">
            <a:xfrm>
              <a:off x="10239490" y="47319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0" name="Rectangle 69"/>
            <p:cNvSpPr/>
            <p:nvPr/>
          </p:nvSpPr>
          <p:spPr bwMode="auto">
            <a:xfrm>
              <a:off x="10239490" y="51645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1" name="Rectangle 70"/>
            <p:cNvSpPr/>
            <p:nvPr/>
          </p:nvSpPr>
          <p:spPr bwMode="auto">
            <a:xfrm>
              <a:off x="10239490" y="559400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2" name="Rectangle 71"/>
            <p:cNvSpPr/>
            <p:nvPr/>
          </p:nvSpPr>
          <p:spPr bwMode="auto">
            <a:xfrm>
              <a:off x="7754240"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73" name="Rectangle 72"/>
            <p:cNvSpPr/>
            <p:nvPr/>
          </p:nvSpPr>
          <p:spPr bwMode="auto">
            <a:xfrm>
              <a:off x="7842734"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4" name="Rectangle 73"/>
            <p:cNvSpPr/>
            <p:nvPr/>
          </p:nvSpPr>
          <p:spPr bwMode="auto">
            <a:xfrm>
              <a:off x="7842734"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5" name="Rectangle 74"/>
            <p:cNvSpPr/>
            <p:nvPr/>
          </p:nvSpPr>
          <p:spPr bwMode="auto">
            <a:xfrm>
              <a:off x="7842734"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6" name="TextBox 75"/>
            <p:cNvSpPr txBox="1"/>
            <p:nvPr/>
          </p:nvSpPr>
          <p:spPr>
            <a:xfrm>
              <a:off x="11286837" y="482615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7" name="TextBox 76"/>
            <p:cNvSpPr txBox="1"/>
            <p:nvPr/>
          </p:nvSpPr>
          <p:spPr>
            <a:xfrm>
              <a:off x="11286837" y="5272131"/>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8" name="TextBox 77"/>
            <p:cNvSpPr txBox="1"/>
            <p:nvPr/>
          </p:nvSpPr>
          <p:spPr>
            <a:xfrm>
              <a:off x="11298173" y="569714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20" name="Elbow Connector 19"/>
            <p:cNvCxnSpPr/>
            <p:nvPr/>
          </p:nvCxnSpPr>
          <p:spPr>
            <a:xfrm rot="5400000" flipH="1" flipV="1">
              <a:off x="9493838" y="4862471"/>
              <a:ext cx="8950" cy="2396756"/>
            </a:xfrm>
            <a:prstGeom prst="bentConnector3">
              <a:avLst>
                <a:gd name="adj1" fmla="val -1728592"/>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9505279" y="6065324"/>
              <a:ext cx="0" cy="14151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80" name="Rectangle 79"/>
          <p:cNvSpPr/>
          <p:nvPr/>
        </p:nvSpPr>
        <p:spPr>
          <a:xfrm>
            <a:off x="7518832" y="353101"/>
            <a:ext cx="3976069" cy="571666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ppt_x"/>
                                          </p:val>
                                        </p:tav>
                                        <p:tav tm="100000">
                                          <p:val>
                                            <p:strVal val="#ppt_x"/>
                                          </p:val>
                                        </p:tav>
                                      </p:tavLst>
                                    </p:anim>
                                    <p:anim calcmode="lin" valueType="num">
                                      <p:cBhvr additive="base">
                                        <p:cTn id="12" dur="500" fill="hold"/>
                                        <p:tgtEl>
                                          <p:spTgt spid="7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Services Layer</a:t>
              </a:r>
            </a:p>
          </p:txBody>
        </p:sp>
        <p:sp>
          <p:nvSpPr>
            <p:cNvPr id="46" name="Rectangle 45"/>
            <p:cNvSpPr/>
            <p:nvPr/>
          </p:nvSpPr>
          <p:spPr bwMode="auto">
            <a:xfrm>
              <a:off x="8961173"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0" name="Rectangle 49"/>
            <p:cNvSpPr/>
            <p:nvPr/>
          </p:nvSpPr>
          <p:spPr bwMode="auto">
            <a:xfrm>
              <a:off x="9049667"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1" name="Rectangle 50"/>
            <p:cNvSpPr/>
            <p:nvPr/>
          </p:nvSpPr>
          <p:spPr bwMode="auto">
            <a:xfrm>
              <a:off x="9049667"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2" name="Rectangle 51"/>
            <p:cNvSpPr/>
            <p:nvPr/>
          </p:nvSpPr>
          <p:spPr bwMode="auto">
            <a:xfrm>
              <a:off x="9049667"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3" name="Rectangle 52"/>
            <p:cNvSpPr/>
            <p:nvPr/>
          </p:nvSpPr>
          <p:spPr bwMode="auto">
            <a:xfrm>
              <a:off x="10152585"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4" name="Rectangle 53"/>
            <p:cNvSpPr/>
            <p:nvPr/>
          </p:nvSpPr>
          <p:spPr bwMode="auto">
            <a:xfrm>
              <a:off x="10241079"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5" name="Rectangle 54"/>
            <p:cNvSpPr/>
            <p:nvPr/>
          </p:nvSpPr>
          <p:spPr bwMode="auto">
            <a:xfrm>
              <a:off x="10241079"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56" name="Rectangle 55"/>
            <p:cNvSpPr/>
            <p:nvPr/>
          </p:nvSpPr>
          <p:spPr bwMode="auto">
            <a:xfrm>
              <a:off x="10241079"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57" name="Rectangle 56"/>
            <p:cNvSpPr/>
            <p:nvPr/>
          </p:nvSpPr>
          <p:spPr bwMode="auto">
            <a:xfrm>
              <a:off x="7755828" y="258949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Rectangle 57"/>
            <p:cNvSpPr/>
            <p:nvPr/>
          </p:nvSpPr>
          <p:spPr bwMode="auto">
            <a:xfrm>
              <a:off x="7844322" y="268527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Provisioning</a:t>
              </a:r>
            </a:p>
          </p:txBody>
        </p:sp>
        <p:sp>
          <p:nvSpPr>
            <p:cNvPr id="59" name="Rectangle 58"/>
            <p:cNvSpPr/>
            <p:nvPr/>
          </p:nvSpPr>
          <p:spPr bwMode="auto">
            <a:xfrm>
              <a:off x="7844322" y="311782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Billing and Metering</a:t>
              </a:r>
            </a:p>
          </p:txBody>
        </p:sp>
        <p:sp>
          <p:nvSpPr>
            <p:cNvPr id="60" name="Rectangle 59"/>
            <p:cNvSpPr/>
            <p:nvPr/>
          </p:nvSpPr>
          <p:spPr bwMode="auto">
            <a:xfrm>
              <a:off x="7844322" y="354731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solidFill>
                    <a:schemeClr val="accent2">
                      <a:lumMod val="50000"/>
                    </a:schemeClr>
                  </a:solidFill>
                </a:rPr>
                <a:t>Connection Routing</a:t>
              </a:r>
            </a:p>
          </p:txBody>
        </p:sp>
        <p:sp>
          <p:nvSpPr>
            <p:cNvPr id="17" name="TextBox 16"/>
            <p:cNvSpPr txBox="1"/>
            <p:nvPr/>
          </p:nvSpPr>
          <p:spPr>
            <a:xfrm>
              <a:off x="11288425" y="277946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1" name="TextBox 60"/>
            <p:cNvSpPr txBox="1"/>
            <p:nvPr/>
          </p:nvSpPr>
          <p:spPr>
            <a:xfrm>
              <a:off x="11288425" y="321201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62" name="TextBox 61"/>
            <p:cNvSpPr txBox="1"/>
            <p:nvPr/>
          </p:nvSpPr>
          <p:spPr>
            <a:xfrm>
              <a:off x="11288425" y="364150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12961" cy="138499"/>
            </a:xfrm>
            <a:prstGeom prst="rect">
              <a:avLst/>
            </a:prstGeom>
            <a:noFill/>
          </p:spPr>
          <p:txBody>
            <a:bodyPr wrap="none" lIns="0" tIns="0" rIns="0" bIns="0" rtlCol="0">
              <a:spAutoFit/>
            </a:bodyPr>
            <a:lstStyle/>
            <a:p>
              <a:pPr>
                <a:lnSpc>
                  <a:spcPct val="90000"/>
                </a:lnSpc>
                <a:spcBef>
                  <a:spcPct val="20000"/>
                </a:spcBef>
                <a:buSzPct val="80000"/>
              </a:pPr>
              <a:r>
                <a:rPr lang="en-US" sz="1000" dirty="0">
                  <a:solidFill>
                    <a:schemeClr val="bg1"/>
                  </a:solidFill>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Platform Layer</a:t>
              </a:r>
            </a:p>
          </p:txBody>
        </p:sp>
        <p:sp>
          <p:nvSpPr>
            <p:cNvPr id="64" name="Rectangle 63"/>
            <p:cNvSpPr/>
            <p:nvPr/>
          </p:nvSpPr>
          <p:spPr bwMode="auto">
            <a:xfrm>
              <a:off x="8959584"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5" name="Rectangle 64"/>
            <p:cNvSpPr/>
            <p:nvPr/>
          </p:nvSpPr>
          <p:spPr bwMode="auto">
            <a:xfrm>
              <a:off x="9048078"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66" name="Rectangle 65"/>
            <p:cNvSpPr/>
            <p:nvPr/>
          </p:nvSpPr>
          <p:spPr bwMode="auto">
            <a:xfrm>
              <a:off x="9048078"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67" name="Rectangle 66"/>
            <p:cNvSpPr/>
            <p:nvPr/>
          </p:nvSpPr>
          <p:spPr bwMode="auto">
            <a:xfrm>
              <a:off x="9048078"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68" name="Rectangle 67"/>
            <p:cNvSpPr/>
            <p:nvPr/>
          </p:nvSpPr>
          <p:spPr bwMode="auto">
            <a:xfrm>
              <a:off x="10150996" y="463618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69" name="Rectangle 68"/>
            <p:cNvSpPr/>
            <p:nvPr/>
          </p:nvSpPr>
          <p:spPr bwMode="auto">
            <a:xfrm>
              <a:off x="10239490" y="47319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0" name="Rectangle 69"/>
            <p:cNvSpPr/>
            <p:nvPr/>
          </p:nvSpPr>
          <p:spPr bwMode="auto">
            <a:xfrm>
              <a:off x="10239490" y="51645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1" name="Rectangle 70"/>
            <p:cNvSpPr/>
            <p:nvPr/>
          </p:nvSpPr>
          <p:spPr bwMode="auto">
            <a:xfrm>
              <a:off x="10239490" y="559400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2" name="Rectangle 71"/>
            <p:cNvSpPr/>
            <p:nvPr/>
          </p:nvSpPr>
          <p:spPr bwMode="auto">
            <a:xfrm>
              <a:off x="7754240"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73" name="Rectangle 72"/>
            <p:cNvSpPr/>
            <p:nvPr/>
          </p:nvSpPr>
          <p:spPr bwMode="auto">
            <a:xfrm>
              <a:off x="7842734"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Server</a:t>
              </a:r>
            </a:p>
          </p:txBody>
        </p:sp>
        <p:sp>
          <p:nvSpPr>
            <p:cNvPr id="74" name="Rectangle 73"/>
            <p:cNvSpPr/>
            <p:nvPr/>
          </p:nvSpPr>
          <p:spPr bwMode="auto">
            <a:xfrm>
              <a:off x="7842734"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SQL Database Fabric</a:t>
              </a:r>
            </a:p>
          </p:txBody>
        </p:sp>
        <p:sp>
          <p:nvSpPr>
            <p:cNvPr id="75" name="Rectangle 74"/>
            <p:cNvSpPr/>
            <p:nvPr/>
          </p:nvSpPr>
          <p:spPr bwMode="auto">
            <a:xfrm>
              <a:off x="7842734"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chemeClr val="tx1"/>
                      </a:gs>
                      <a:gs pos="100000">
                        <a:schemeClr val="tx1"/>
                      </a:gs>
                    </a:gsLst>
                    <a:lin ang="5400000" scaled="0"/>
                  </a:gradFill>
                </a:rPr>
                <a:t>Management Services</a:t>
              </a:r>
            </a:p>
          </p:txBody>
        </p:sp>
        <p:sp>
          <p:nvSpPr>
            <p:cNvPr id="76" name="TextBox 75"/>
            <p:cNvSpPr txBox="1"/>
            <p:nvPr/>
          </p:nvSpPr>
          <p:spPr>
            <a:xfrm>
              <a:off x="11286837" y="4826157"/>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7" name="TextBox 76"/>
            <p:cNvSpPr txBox="1"/>
            <p:nvPr/>
          </p:nvSpPr>
          <p:spPr>
            <a:xfrm>
              <a:off x="11286837" y="5272131"/>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sp>
          <p:nvSpPr>
            <p:cNvPr id="78" name="TextBox 77"/>
            <p:cNvSpPr txBox="1"/>
            <p:nvPr/>
          </p:nvSpPr>
          <p:spPr>
            <a:xfrm>
              <a:off x="11298173" y="5697148"/>
              <a:ext cx="141064"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a:gradFill>
                    <a:gsLst>
                      <a:gs pos="0">
                        <a:schemeClr val="bg1"/>
                      </a:gs>
                      <a:gs pos="100000">
                        <a:schemeClr val="bg1"/>
                      </a:gs>
                    </a:gsLst>
                    <a:lin ang="5400000" scaled="0"/>
                  </a:gradFill>
                </a:rPr>
                <a:t>…</a:t>
              </a:r>
            </a:p>
          </p:txBody>
        </p:sp>
        <p:cxnSp>
          <p:nvCxnSpPr>
            <p:cNvPr id="20" name="Elbow Connector 19"/>
            <p:cNvCxnSpPr/>
            <p:nvPr/>
          </p:nvCxnSpPr>
          <p:spPr>
            <a:xfrm rot="5400000" flipH="1" flipV="1">
              <a:off x="9493838" y="4862471"/>
              <a:ext cx="8950" cy="2396756"/>
            </a:xfrm>
            <a:prstGeom prst="bentConnector3">
              <a:avLst>
                <a:gd name="adj1" fmla="val -1728592"/>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9505279" y="6065324"/>
              <a:ext cx="0" cy="14151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045030" y="0"/>
            <a:ext cx="1010194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25">
              <a:spcBef>
                <a:spcPts val="24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0" lvl="1" indent="0" defTabSz="914325">
              <a:spcBef>
                <a:spcPts val="24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0" lvl="1" indent="0" defTabSz="914325">
              <a:spcBef>
                <a:spcPts val="24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59658" y="1"/>
            <a:ext cx="7048126"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25">
              <a:spcBef>
                <a:spcPts val="2400"/>
              </a:spcBef>
              <a:buNone/>
            </a:pPr>
            <a:r>
              <a:rPr lang="en-US" sz="4400" spc="-51" dirty="0">
                <a:solidFill>
                  <a:schemeClr val="bg2"/>
                </a:solidFill>
                <a:latin typeface="+mj-lt"/>
              </a:rPr>
              <a:t>Log on to Microsoft Azure Management Portal</a:t>
            </a:r>
          </a:p>
          <a:p>
            <a:pPr marL="0" lvl="1" indent="0" defTabSz="914325">
              <a:spcBef>
                <a:spcPts val="2400"/>
              </a:spcBef>
              <a:buNone/>
            </a:pPr>
            <a:r>
              <a:rPr lang="en-US" sz="4400" spc="-51" dirty="0">
                <a:solidFill>
                  <a:schemeClr val="bg2"/>
                </a:solidFill>
                <a:latin typeface="+mj-lt"/>
              </a:rPr>
              <a:t>Create a SQL Database server</a:t>
            </a:r>
          </a:p>
          <a:p>
            <a:pPr marL="0" lvl="1" indent="0" defTabSz="914325">
              <a:spcBef>
                <a:spcPts val="2400"/>
              </a:spcBef>
              <a:buNone/>
            </a:pPr>
            <a:r>
              <a:rPr lang="en-US" sz="4400" spc="-51" dirty="0">
                <a:solidFill>
                  <a:schemeClr val="bg2"/>
                </a:solidFill>
                <a:latin typeface="+mj-lt"/>
              </a:rPr>
              <a:t>Specify admin login credentials</a:t>
            </a:r>
          </a:p>
          <a:p>
            <a:pPr marL="0" lvl="1" indent="0" defTabSz="914325">
              <a:spcBef>
                <a:spcPts val="2400"/>
              </a:spcBef>
              <a:buNone/>
            </a:pPr>
            <a:r>
              <a:rPr lang="en-US" sz="4400" spc="-51" dirty="0">
                <a:solidFill>
                  <a:schemeClr val="bg2"/>
                </a:solidFill>
                <a:latin typeface="+mj-lt"/>
              </a:rPr>
              <a:t>Add firewall </a:t>
            </a:r>
            <a:r>
              <a:rPr lang="en-US" sz="4400" spc="-51" dirty="0" smtClean="0">
                <a:solidFill>
                  <a:schemeClr val="bg2"/>
                </a:solidFill>
                <a:latin typeface="+mj-lt"/>
              </a:rPr>
              <a:t>rules and </a:t>
            </a:r>
            <a:r>
              <a:rPr lang="en-US" sz="4400" spc="-51" dirty="0">
                <a:solidFill>
                  <a:schemeClr val="bg2"/>
                </a:solidFill>
                <a:latin typeface="+mj-lt"/>
              </a:rPr>
              <a:t>enable service access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441" y="1397076"/>
            <a:ext cx="4658342" cy="40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59658" y="1"/>
            <a:ext cx="7048126"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25">
              <a:spcBef>
                <a:spcPts val="2400"/>
              </a:spcBef>
              <a:buNone/>
            </a:pPr>
            <a:r>
              <a:rPr lang="en-US" sz="4400" spc="-51" dirty="0">
                <a:solidFill>
                  <a:schemeClr val="bg2"/>
                </a:solidFill>
                <a:latin typeface="+mj-lt"/>
              </a:rPr>
              <a:t>Log on to Microsoft Azure Management Portal</a:t>
            </a:r>
          </a:p>
          <a:p>
            <a:pPr marL="0" lvl="1" indent="0" defTabSz="914325">
              <a:spcBef>
                <a:spcPts val="2400"/>
              </a:spcBef>
              <a:buNone/>
            </a:pPr>
            <a:r>
              <a:rPr lang="en-US" sz="4400" spc="-51" dirty="0">
                <a:solidFill>
                  <a:schemeClr val="bg2"/>
                </a:solidFill>
                <a:latin typeface="+mj-lt"/>
              </a:rPr>
              <a:t>Create a SQL Database server</a:t>
            </a:r>
          </a:p>
          <a:p>
            <a:pPr marL="0" lvl="1" indent="0" defTabSz="914325">
              <a:spcBef>
                <a:spcPts val="2400"/>
              </a:spcBef>
              <a:buNone/>
            </a:pPr>
            <a:r>
              <a:rPr lang="en-US" sz="4400" spc="-51" dirty="0">
                <a:solidFill>
                  <a:schemeClr val="bg2"/>
                </a:solidFill>
                <a:latin typeface="+mj-lt"/>
              </a:rPr>
              <a:t>Specify admin login credentials</a:t>
            </a:r>
          </a:p>
          <a:p>
            <a:pPr marL="0" lvl="1" indent="0" defTabSz="914325">
              <a:spcBef>
                <a:spcPts val="2400"/>
              </a:spcBef>
              <a:buNone/>
            </a:pPr>
            <a:r>
              <a:rPr lang="en-US" sz="4400" spc="-51" dirty="0">
                <a:solidFill>
                  <a:schemeClr val="bg2"/>
                </a:solidFill>
                <a:latin typeface="+mj-lt"/>
              </a:rPr>
              <a:t>Add firewall </a:t>
            </a:r>
            <a:r>
              <a:rPr lang="en-US" sz="4400" spc="-51" dirty="0" smtClean="0">
                <a:solidFill>
                  <a:schemeClr val="bg2"/>
                </a:solidFill>
                <a:latin typeface="+mj-lt"/>
              </a:rPr>
              <a:t>rules and </a:t>
            </a:r>
            <a:r>
              <a:rPr lang="en-US" sz="4400" spc="-51" dirty="0">
                <a:solidFill>
                  <a:schemeClr val="bg2"/>
                </a:solidFill>
                <a:latin typeface="+mj-lt"/>
              </a:rPr>
              <a:t>enable service access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441" y="1397076"/>
            <a:ext cx="4658342" cy="40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sp>
        <p:nvSpPr>
          <p:cNvPr id="2" name="TextBox 1"/>
          <p:cNvSpPr txBox="1"/>
          <p:nvPr/>
        </p:nvSpPr>
        <p:spPr>
          <a:xfrm>
            <a:off x="580571" y="2336800"/>
            <a:ext cx="11030857" cy="1200329"/>
          </a:xfrm>
          <a:prstGeom prst="rect">
            <a:avLst/>
          </a:prstGeom>
          <a:solidFill>
            <a:schemeClr val="accent2">
              <a:lumMod val="60000"/>
              <a:lumOff val="40000"/>
            </a:schemeClr>
          </a:solidFill>
        </p:spPr>
        <p:txBody>
          <a:bodyPr wrap="square" rtlCol="0">
            <a:spAutoFit/>
          </a:bodyPr>
          <a:lstStyle/>
          <a:p>
            <a:pPr algn="ctr"/>
            <a:r>
              <a:rPr lang="sv-SE" sz="7200" dirty="0" smtClean="0"/>
              <a:t>Same for Preview Portal?</a:t>
            </a:r>
            <a:endParaRPr lang="sv-SE" sz="7200" dirty="0"/>
          </a:p>
        </p:txBody>
      </p:sp>
    </p:spTree>
    <p:extLst>
      <p:ext uri="{BB962C8B-B14F-4D97-AF65-F5344CB8AC3E}">
        <p14:creationId xmlns:p14="http://schemas.microsoft.com/office/powerpoint/2010/main" val="157251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
            <a:ext cx="12191999" cy="34216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Use </a:t>
            </a:r>
            <a:r>
              <a:rPr lang="en-US" sz="4000" spc="-51" dirty="0">
                <a:solidFill>
                  <a:schemeClr val="bg2"/>
                </a:solidFill>
                <a:latin typeface="+mj-lt"/>
              </a:rPr>
              <a:t>Microsoft Azure Platform PowerShell </a:t>
            </a:r>
            <a:r>
              <a:rPr lang="en-US" sz="4000" spc="-51" dirty="0" err="1" smtClean="0">
                <a:solidFill>
                  <a:schemeClr val="bg2"/>
                </a:solidFill>
                <a:latin typeface="+mj-lt"/>
              </a:rPr>
              <a:t>cmdlets</a:t>
            </a:r>
            <a:endParaRPr lang="en-US" sz="4000" spc="-51" dirty="0" smtClean="0">
              <a:solidFill>
                <a:schemeClr val="bg2"/>
              </a:solidFill>
              <a:latin typeface="+mj-lt"/>
            </a:endParaRPr>
          </a:p>
          <a:p>
            <a:pPr marL="0" lvl="1" indent="0" algn="ctr" defTabSz="914325">
              <a:spcBef>
                <a:spcPts val="2400"/>
              </a:spcBef>
              <a:buNone/>
            </a:pPr>
            <a:r>
              <a:rPr lang="en-US" sz="4000" spc="-51" dirty="0" smtClean="0">
                <a:solidFill>
                  <a:schemeClr val="bg2"/>
                </a:solidFill>
                <a:latin typeface="+mj-lt"/>
              </a:rPr>
              <a:t>http://azure.microsoft.com/en-us/services/automation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66223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7" name="Content Placeholder 2"/>
          <p:cNvSpPr txBox="1">
            <a:spLocks/>
          </p:cNvSpPr>
          <p:nvPr/>
        </p:nvSpPr>
        <p:spPr>
          <a:xfrm>
            <a:off x="1" y="5707626"/>
            <a:ext cx="12191999" cy="115037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Or use the </a:t>
            </a:r>
            <a:r>
              <a:rPr lang="en-US" sz="4000" spc="-51" dirty="0">
                <a:solidFill>
                  <a:schemeClr val="bg2"/>
                </a:solidFill>
                <a:latin typeface="+mj-lt"/>
              </a:rPr>
              <a:t>Azure </a:t>
            </a:r>
            <a:r>
              <a:rPr lang="en-US" sz="4000" spc="-51" dirty="0" smtClean="0">
                <a:solidFill>
                  <a:schemeClr val="bg2"/>
                </a:solidFill>
                <a:latin typeface="+mj-lt"/>
              </a:rPr>
              <a:t>Cross-Platform </a:t>
            </a:r>
            <a:r>
              <a:rPr lang="en-US" sz="4000" spc="-51" dirty="0">
                <a:solidFill>
                  <a:schemeClr val="bg2"/>
                </a:solidFill>
                <a:latin typeface="+mj-lt"/>
              </a:rPr>
              <a:t>Command-Line Interface (xplat-cli)</a:t>
            </a:r>
          </a:p>
        </p:txBody>
      </p:sp>
      <p:sp>
        <p:nvSpPr>
          <p:cNvPr id="8" name="TextBox 7"/>
          <p:cNvSpPr txBox="1"/>
          <p:nvPr/>
        </p:nvSpPr>
        <p:spPr>
          <a:xfrm>
            <a:off x="596960" y="3421626"/>
            <a:ext cx="11030857" cy="1200329"/>
          </a:xfrm>
          <a:prstGeom prst="rect">
            <a:avLst/>
          </a:prstGeom>
          <a:solidFill>
            <a:schemeClr val="accent2">
              <a:lumMod val="60000"/>
              <a:lumOff val="40000"/>
            </a:schemeClr>
          </a:solidFill>
        </p:spPr>
        <p:txBody>
          <a:bodyPr wrap="square" rtlCol="0">
            <a:spAutoFit/>
          </a:bodyPr>
          <a:lstStyle/>
          <a:p>
            <a:pPr algn="ctr"/>
            <a:r>
              <a:rPr lang="en-US" sz="7200" dirty="0" smtClean="0"/>
              <a:t>Make separate slides!</a:t>
            </a:r>
            <a:endParaRPr lang="en-US" sz="7200" dirty="0"/>
          </a:p>
        </p:txBody>
      </p:sp>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94654017"/>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latin typeface="+mj-lt"/>
                        </a:rPr>
                        <a:t>Max DB Size</a:t>
                      </a:r>
                      <a:endParaRPr lang="en-US" dirty="0">
                        <a:latin typeface="+mj-lt"/>
                      </a:endParaRPr>
                    </a:p>
                  </a:txBody>
                  <a:tcPr/>
                </a:tc>
                <a:tc>
                  <a:txBody>
                    <a:bodyPr/>
                    <a:lstStyle/>
                    <a:p>
                      <a:r>
                        <a:rPr lang="en-US" dirty="0" smtClean="0">
                          <a:latin typeface="+mj-lt"/>
                        </a:rPr>
                        <a:t>Trans. </a:t>
                      </a:r>
                      <a:r>
                        <a:rPr lang="en-US" dirty="0" err="1" smtClean="0">
                          <a:latin typeface="+mj-lt"/>
                        </a:rPr>
                        <a:t>Perf</a:t>
                      </a:r>
                      <a:r>
                        <a:rPr lang="en-US" dirty="0" smtClean="0">
                          <a:latin typeface="+mj-lt"/>
                        </a:rPr>
                        <a:t>. Objective</a:t>
                      </a:r>
                      <a:endParaRPr lang="en-US" dirty="0">
                        <a:latin typeface="+mj-lt"/>
                      </a:endParaRPr>
                    </a:p>
                  </a:txBody>
                  <a:tcPr/>
                </a:tc>
                <a:tc>
                  <a:txBody>
                    <a:bodyPr/>
                    <a:lstStyle/>
                    <a:p>
                      <a:r>
                        <a:rPr lang="en-US" dirty="0" smtClean="0">
                          <a:latin typeface="+mj-lt"/>
                        </a:rPr>
                        <a:t>DTU</a:t>
                      </a:r>
                      <a:endParaRPr lang="en-US" dirty="0">
                        <a:latin typeface="+mj-lt"/>
                      </a:endParaRPr>
                    </a:p>
                  </a:txBody>
                  <a:tcPr/>
                </a:tc>
                <a:tc>
                  <a:txBody>
                    <a:bodyPr/>
                    <a:lstStyle/>
                    <a:p>
                      <a:r>
                        <a:rPr lang="en-US" dirty="0" smtClean="0">
                          <a:latin typeface="+mj-lt"/>
                        </a:rPr>
                        <a:t>PITR</a:t>
                      </a:r>
                      <a:endParaRPr lang="en-US" dirty="0">
                        <a:latin typeface="+mj-lt"/>
                      </a:endParaRPr>
                    </a:p>
                  </a:txBody>
                  <a:tcPr/>
                </a:tc>
                <a:tc>
                  <a:txBody>
                    <a:bodyPr/>
                    <a:lstStyle/>
                    <a:p>
                      <a:r>
                        <a:rPr lang="en-US" dirty="0" smtClean="0">
                          <a:latin typeface="+mj-lt"/>
                        </a:rPr>
                        <a:t>DR / GEO-Rep</a:t>
                      </a:r>
                      <a:endParaRPr lang="en-US" dirty="0">
                        <a:latin typeface="+mj-lt"/>
                      </a:endParaRPr>
                    </a:p>
                  </a:txBody>
                  <a:tcPr/>
                </a:tc>
              </a:tr>
              <a:tr h="854541">
                <a:tc>
                  <a:txBody>
                    <a:bodyPr/>
                    <a:lstStyle/>
                    <a:p>
                      <a:r>
                        <a:rPr lang="en-US" dirty="0" smtClean="0">
                          <a:latin typeface="+mj-lt"/>
                        </a:rPr>
                        <a:t>Basic</a:t>
                      </a:r>
                      <a:endParaRPr lang="en-US" dirty="0">
                        <a:latin typeface="+mj-lt"/>
                      </a:endParaRPr>
                    </a:p>
                  </a:txBody>
                  <a:tcPr/>
                </a:tc>
                <a:tc>
                  <a:txBody>
                    <a:bodyPr/>
                    <a:lstStyle/>
                    <a:p>
                      <a:r>
                        <a:rPr lang="en-US" dirty="0" smtClean="0">
                          <a:latin typeface="+mj-lt"/>
                        </a:rPr>
                        <a:t>Basic</a:t>
                      </a:r>
                      <a:endParaRPr lang="en-US" dirty="0">
                        <a:latin typeface="+mj-lt"/>
                      </a:endParaRPr>
                    </a:p>
                  </a:txBody>
                  <a:tcPr/>
                </a:tc>
                <a:tc>
                  <a:txBody>
                    <a:bodyPr/>
                    <a:lstStyle/>
                    <a:p>
                      <a:r>
                        <a:rPr lang="en-US" sz="1600" dirty="0" smtClean="0">
                          <a:latin typeface="+mj-lt"/>
                        </a:rPr>
                        <a:t>Small</a:t>
                      </a:r>
                      <a:r>
                        <a:rPr lang="en-US" sz="1600" baseline="0" dirty="0" smtClean="0">
                          <a:latin typeface="+mj-lt"/>
                        </a:rPr>
                        <a:t> DB, SQL </a:t>
                      </a:r>
                      <a:r>
                        <a:rPr lang="en-US" sz="1600" baseline="0" dirty="0" err="1" smtClean="0">
                          <a:latin typeface="+mj-lt"/>
                        </a:rPr>
                        <a:t>opp</a:t>
                      </a:r>
                      <a:endParaRPr lang="en-US" dirty="0">
                        <a:latin typeface="+mj-lt"/>
                      </a:endParaRPr>
                    </a:p>
                  </a:txBody>
                  <a:tcPr/>
                </a:tc>
                <a:tc>
                  <a:txBody>
                    <a:bodyPr/>
                    <a:lstStyle/>
                    <a:p>
                      <a:r>
                        <a:rPr lang="en-US" dirty="0" smtClean="0">
                          <a:latin typeface="+mj-lt"/>
                        </a:rPr>
                        <a:t>2 GB</a:t>
                      </a:r>
                      <a:endParaRPr lang="en-US" dirty="0">
                        <a:latin typeface="+mj-lt"/>
                      </a:endParaRPr>
                    </a:p>
                  </a:txBody>
                  <a:tcPr/>
                </a:tc>
                <a:tc>
                  <a:txBody>
                    <a:bodyPr/>
                    <a:lstStyle/>
                    <a:p>
                      <a:r>
                        <a:rPr lang="en-US" dirty="0" smtClean="0">
                          <a:latin typeface="+mj-lt"/>
                        </a:rPr>
                        <a:t>Reliability</a:t>
                      </a:r>
                      <a:r>
                        <a:rPr lang="en-US" baseline="0" dirty="0" smtClean="0">
                          <a:latin typeface="+mj-lt"/>
                        </a:rPr>
                        <a:t> / Hr.</a:t>
                      </a:r>
                      <a:endParaRPr lang="en-US" dirty="0">
                        <a:latin typeface="+mj-lt"/>
                      </a:endParaRPr>
                    </a:p>
                  </a:txBody>
                  <a:tcPr/>
                </a:tc>
                <a:tc>
                  <a:txBody>
                    <a:bodyPr/>
                    <a:lstStyle/>
                    <a:p>
                      <a:r>
                        <a:rPr lang="en-US" dirty="0" smtClean="0">
                          <a:latin typeface="+mj-lt"/>
                        </a:rPr>
                        <a:t>5</a:t>
                      </a:r>
                      <a:endParaRPr lang="en-US" dirty="0">
                        <a:latin typeface="+mj-lt"/>
                      </a:endParaRPr>
                    </a:p>
                  </a:txBody>
                  <a:tcPr/>
                </a:tc>
                <a:tc>
                  <a:txBody>
                    <a:bodyPr/>
                    <a:lstStyle/>
                    <a:p>
                      <a:r>
                        <a:rPr lang="en-US" dirty="0" smtClean="0">
                          <a:latin typeface="+mj-lt"/>
                        </a:rPr>
                        <a:t>7 Days</a:t>
                      </a:r>
                      <a:endParaRPr lang="en-US" dirty="0">
                        <a:latin typeface="+mj-lt"/>
                      </a:endParaRPr>
                    </a:p>
                  </a:txBody>
                  <a:tcPr/>
                </a:tc>
                <a:tc>
                  <a:txBody>
                    <a:bodyPr/>
                    <a:lstStyle/>
                    <a:p>
                      <a:r>
                        <a:rPr lang="en-US" dirty="0" smtClean="0">
                          <a:latin typeface="+mj-lt"/>
                        </a:rPr>
                        <a:t>DB Copy + Manual Export</a:t>
                      </a:r>
                      <a:endParaRPr lang="en-US" dirty="0">
                        <a:latin typeface="+mj-lt"/>
                      </a:endParaRPr>
                    </a:p>
                  </a:txBody>
                  <a:tcPr/>
                </a:tc>
              </a:tr>
              <a:tr h="829178">
                <a:tc>
                  <a:txBody>
                    <a:bodyPr/>
                    <a:lstStyle/>
                    <a:p>
                      <a:r>
                        <a:rPr lang="en-US" dirty="0" smtClean="0">
                          <a:latin typeface="+mj-lt"/>
                        </a:rPr>
                        <a:t>Standard</a:t>
                      </a:r>
                      <a:endParaRPr lang="en-US" dirty="0">
                        <a:latin typeface="+mj-lt"/>
                      </a:endParaRPr>
                    </a:p>
                  </a:txBody>
                  <a:tcPr/>
                </a:tc>
                <a:tc>
                  <a:txBody>
                    <a:bodyPr/>
                    <a:lstStyle/>
                    <a:p>
                      <a:r>
                        <a:rPr lang="en-US" dirty="0" smtClean="0">
                          <a:latin typeface="+mj-lt"/>
                        </a:rPr>
                        <a:t>S0</a:t>
                      </a:r>
                      <a:br>
                        <a:rPr lang="en-US" dirty="0" smtClean="0">
                          <a:latin typeface="+mj-lt"/>
                        </a:rPr>
                      </a:br>
                      <a:r>
                        <a:rPr lang="en-US" dirty="0" smtClean="0">
                          <a:latin typeface="+mj-lt"/>
                        </a:rPr>
                        <a:t>S1</a:t>
                      </a:r>
                      <a:br>
                        <a:rPr lang="en-US" dirty="0" smtClean="0">
                          <a:latin typeface="+mj-lt"/>
                        </a:rPr>
                      </a:br>
                      <a:r>
                        <a:rPr lang="en-US" dirty="0" smtClean="0">
                          <a:latin typeface="+mj-lt"/>
                        </a:rPr>
                        <a:t>S2</a:t>
                      </a:r>
                      <a:endParaRPr lang="en-US" dirty="0">
                        <a:latin typeface="+mj-lt"/>
                      </a:endParaRPr>
                    </a:p>
                  </a:txBody>
                  <a:tcPr/>
                </a:tc>
                <a:tc>
                  <a:txBody>
                    <a:bodyPr/>
                    <a:lstStyle/>
                    <a:p>
                      <a:r>
                        <a:rPr lang="en-US" sz="1600" dirty="0" err="1" smtClean="0">
                          <a:latin typeface="+mj-lt"/>
                        </a:rPr>
                        <a:t>Wrkgp</a:t>
                      </a:r>
                      <a:r>
                        <a:rPr lang="en-US" sz="1600" dirty="0" smtClean="0">
                          <a:latin typeface="+mj-lt"/>
                        </a:rPr>
                        <a:t>/cloud</a:t>
                      </a:r>
                      <a:r>
                        <a:rPr lang="en-US" sz="1600" baseline="0" dirty="0" smtClean="0">
                          <a:latin typeface="+mj-lt"/>
                        </a:rPr>
                        <a:t> app, multiple concurrent  operations</a:t>
                      </a:r>
                      <a:endParaRPr lang="en-US" sz="1600" dirty="0">
                        <a:latin typeface="+mj-lt"/>
                      </a:endParaRPr>
                    </a:p>
                  </a:txBody>
                  <a:tcPr/>
                </a:tc>
                <a:tc>
                  <a:txBody>
                    <a:bodyPr/>
                    <a:lstStyle/>
                    <a:p>
                      <a:r>
                        <a:rPr lang="en-US" dirty="0" smtClean="0">
                          <a:latin typeface="+mj-lt"/>
                        </a:rPr>
                        <a:t>250 GB</a:t>
                      </a:r>
                      <a:endParaRPr lang="en-US" dirty="0">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latin typeface="+mj-lt"/>
                        </a:rPr>
                        <a:t>Reliability</a:t>
                      </a:r>
                      <a:r>
                        <a:rPr lang="en-US" baseline="0" dirty="0" smtClean="0">
                          <a:latin typeface="+mj-lt"/>
                        </a:rPr>
                        <a:t> / Min.</a:t>
                      </a:r>
                      <a:endParaRPr lang="en-US" dirty="0" smtClean="0">
                        <a:latin typeface="+mj-lt"/>
                      </a:endParaRPr>
                    </a:p>
                  </a:txBody>
                  <a:tcPr/>
                </a:tc>
                <a:tc>
                  <a:txBody>
                    <a:bodyPr/>
                    <a:lstStyle/>
                    <a:p>
                      <a:r>
                        <a:rPr lang="en-US" dirty="0" smtClean="0">
                          <a:latin typeface="+mj-lt"/>
                        </a:rPr>
                        <a:t>10</a:t>
                      </a:r>
                      <a:br>
                        <a:rPr lang="en-US" dirty="0" smtClean="0">
                          <a:latin typeface="+mj-lt"/>
                        </a:rPr>
                      </a:br>
                      <a:r>
                        <a:rPr lang="en-US" dirty="0" smtClean="0">
                          <a:latin typeface="+mj-lt"/>
                        </a:rPr>
                        <a:t>20</a:t>
                      </a:r>
                      <a:br>
                        <a:rPr lang="en-US" dirty="0" smtClean="0">
                          <a:latin typeface="+mj-lt"/>
                        </a:rPr>
                      </a:br>
                      <a:r>
                        <a:rPr lang="en-US" dirty="0" smtClean="0">
                          <a:latin typeface="+mj-lt"/>
                        </a:rPr>
                        <a:t>50</a:t>
                      </a:r>
                      <a:endParaRPr lang="en-US" dirty="0">
                        <a:latin typeface="+mj-lt"/>
                      </a:endParaRPr>
                    </a:p>
                  </a:txBody>
                  <a:tcPr/>
                </a:tc>
                <a:tc>
                  <a:txBody>
                    <a:bodyPr/>
                    <a:lstStyle/>
                    <a:p>
                      <a:r>
                        <a:rPr lang="en-US" dirty="0" smtClean="0">
                          <a:latin typeface="+mj-lt"/>
                        </a:rPr>
                        <a:t>14 Days</a:t>
                      </a:r>
                      <a:endParaRPr lang="en-US" dirty="0">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latin typeface="+mj-lt"/>
                        </a:rPr>
                        <a:t>DB Copy + Manual Export</a:t>
                      </a:r>
                    </a:p>
                  </a:txBody>
                  <a:tcPr/>
                </a:tc>
              </a:tr>
              <a:tr h="899032">
                <a:tc>
                  <a:txBody>
                    <a:bodyPr/>
                    <a:lstStyle/>
                    <a:p>
                      <a:r>
                        <a:rPr lang="en-US" dirty="0" smtClean="0">
                          <a:latin typeface="+mj-lt"/>
                        </a:rPr>
                        <a:t>Premium</a:t>
                      </a:r>
                      <a:endParaRPr lang="en-US" dirty="0">
                        <a:latin typeface="+mj-lt"/>
                      </a:endParaRPr>
                    </a:p>
                  </a:txBody>
                  <a:tcPr/>
                </a:tc>
                <a:tc>
                  <a:txBody>
                    <a:bodyPr/>
                    <a:lstStyle/>
                    <a:p>
                      <a:r>
                        <a:rPr lang="en-US" dirty="0" smtClean="0">
                          <a:latin typeface="+mj-lt"/>
                        </a:rPr>
                        <a:t>P1</a:t>
                      </a:r>
                      <a:r>
                        <a:rPr lang="en-US" baseline="0" dirty="0" smtClean="0">
                          <a:latin typeface="+mj-lt"/>
                        </a:rPr>
                        <a:t/>
                      </a:r>
                      <a:br>
                        <a:rPr lang="en-US" baseline="0" dirty="0" smtClean="0">
                          <a:latin typeface="+mj-lt"/>
                        </a:rPr>
                      </a:br>
                      <a:r>
                        <a:rPr lang="en-US" baseline="0" dirty="0" smtClean="0">
                          <a:latin typeface="+mj-lt"/>
                        </a:rPr>
                        <a:t>P2</a:t>
                      </a:r>
                      <a:br>
                        <a:rPr lang="en-US" baseline="0" dirty="0" smtClean="0">
                          <a:latin typeface="+mj-lt"/>
                        </a:rPr>
                      </a:br>
                      <a:r>
                        <a:rPr lang="en-US" baseline="0" dirty="0" smtClean="0">
                          <a:latin typeface="+mj-lt"/>
                        </a:rPr>
                        <a:t>P3</a:t>
                      </a:r>
                      <a:endParaRPr lang="en-US" dirty="0">
                        <a:latin typeface="+mj-lt"/>
                      </a:endParaRPr>
                    </a:p>
                  </a:txBody>
                  <a:tcPr/>
                </a:tc>
                <a:tc>
                  <a:txBody>
                    <a:bodyPr/>
                    <a:lstStyle/>
                    <a:p>
                      <a:r>
                        <a:rPr lang="en-US" sz="1600" dirty="0" smtClean="0">
                          <a:latin typeface="+mj-lt"/>
                        </a:rPr>
                        <a:t>Mission</a:t>
                      </a:r>
                      <a:r>
                        <a:rPr lang="en-US" sz="1600" baseline="0" dirty="0" smtClean="0">
                          <a:latin typeface="+mj-lt"/>
                        </a:rPr>
                        <a:t> Critical, High volume, Many concurrent Users</a:t>
                      </a:r>
                      <a:endParaRPr lang="en-US" sz="1600" dirty="0">
                        <a:latin typeface="+mj-lt"/>
                      </a:endParaRPr>
                    </a:p>
                  </a:txBody>
                  <a:tcPr/>
                </a:tc>
                <a:tc>
                  <a:txBody>
                    <a:bodyPr/>
                    <a:lstStyle/>
                    <a:p>
                      <a:r>
                        <a:rPr lang="en-US" dirty="0" smtClean="0">
                          <a:latin typeface="+mj-lt"/>
                        </a:rPr>
                        <a:t>500 GB</a:t>
                      </a:r>
                      <a:endParaRPr lang="en-US" dirty="0">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latin typeface="+mj-lt"/>
                        </a:rPr>
                        <a:t>Reliability</a:t>
                      </a:r>
                      <a:r>
                        <a:rPr lang="en-US" baseline="0" dirty="0" smtClean="0">
                          <a:latin typeface="+mj-lt"/>
                        </a:rPr>
                        <a:t> / sec.</a:t>
                      </a:r>
                      <a:endParaRPr lang="en-US" dirty="0" smtClean="0">
                        <a:latin typeface="+mj-lt"/>
                      </a:endParaRPr>
                    </a:p>
                  </a:txBody>
                  <a:tcPr/>
                </a:tc>
                <a:tc>
                  <a:txBody>
                    <a:bodyPr/>
                    <a:lstStyle/>
                    <a:p>
                      <a:r>
                        <a:rPr lang="en-US" dirty="0" smtClean="0">
                          <a:latin typeface="+mj-lt"/>
                        </a:rPr>
                        <a:t>100</a:t>
                      </a:r>
                    </a:p>
                    <a:p>
                      <a:r>
                        <a:rPr lang="en-US" dirty="0" smtClean="0">
                          <a:latin typeface="+mj-lt"/>
                        </a:rPr>
                        <a:t>200</a:t>
                      </a:r>
                    </a:p>
                    <a:p>
                      <a:r>
                        <a:rPr lang="en-US" dirty="0" smtClean="0">
                          <a:latin typeface="+mj-lt"/>
                        </a:rPr>
                        <a:t>800</a:t>
                      </a:r>
                      <a:endParaRPr lang="en-US" dirty="0">
                        <a:latin typeface="+mj-lt"/>
                      </a:endParaRPr>
                    </a:p>
                  </a:txBody>
                  <a:tcPr/>
                </a:tc>
                <a:tc>
                  <a:txBody>
                    <a:bodyPr/>
                    <a:lstStyle/>
                    <a:p>
                      <a:r>
                        <a:rPr lang="en-US" dirty="0" smtClean="0">
                          <a:latin typeface="+mj-lt"/>
                        </a:rPr>
                        <a:t>35 Days</a:t>
                      </a:r>
                      <a:endParaRPr lang="en-US" dirty="0">
                        <a:latin typeface="+mj-lt"/>
                      </a:endParaRPr>
                    </a:p>
                  </a:txBody>
                  <a:tcPr/>
                </a:tc>
                <a:tc>
                  <a:txBody>
                    <a:bodyPr/>
                    <a:lstStyle/>
                    <a:p>
                      <a:r>
                        <a:rPr lang="en-US" dirty="0" smtClean="0">
                          <a:latin typeface="+mj-lt"/>
                        </a:rPr>
                        <a:t>Active Geo-replication</a:t>
                      </a:r>
                      <a:endParaRPr lang="en-US" dirty="0">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3200" spc="-51" dirty="0" smtClean="0">
                <a:solidFill>
                  <a:schemeClr val="bg2"/>
                </a:solidFill>
                <a:latin typeface="+mj-lt"/>
              </a:rPr>
              <a:t>This information is subject to change over time.</a:t>
            </a:r>
            <a:endParaRPr lang="en-US" sz="3200" spc="-51" dirty="0">
              <a:solidFill>
                <a:schemeClr val="bg2"/>
              </a:solidFill>
              <a:latin typeface="+mj-lt"/>
            </a:endParaRPr>
          </a:p>
        </p:txBody>
      </p:sp>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4526847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4959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t>
            </a:r>
            <a:r>
              <a:rPr lang="en-US" sz="4400" dirty="0">
                <a:solidFill>
                  <a:schemeClr val="bg1"/>
                </a:solidFill>
                <a:latin typeface="+mj-lt"/>
              </a:rPr>
              <a:t>ADO.NET</a:t>
            </a: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a:t>
            </a:r>
            <a:r>
              <a:rPr lang="en-US" sz="4400" dirty="0">
                <a:solidFill>
                  <a:schemeClr val="bg1"/>
                </a:solidFill>
                <a:latin typeface="+mj-lt"/>
              </a:rPr>
              <a:t>ODBC</a:t>
            </a: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smtClean="0">
                <a:solidFill>
                  <a:schemeClr val="bg1"/>
                </a:solidFill>
                <a:latin typeface="+mj-lt"/>
              </a:rPr>
              <a:t>Java: </a:t>
            </a:r>
            <a:r>
              <a:rPr lang="en-US" sz="4400" dirty="0">
                <a:solidFill>
                  <a:schemeClr val="bg1"/>
                </a:solidFill>
                <a:latin typeface="+mj-lt"/>
              </a:rPr>
              <a:t>Microsoft JDBC provider</a:t>
            </a: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buNone/>
            </a:pPr>
            <a:r>
              <a:rPr lang="en-US" sz="4400" dirty="0" err="1">
                <a:solidFill>
                  <a:schemeClr val="bg1"/>
                </a:solidFill>
                <a:latin typeface="+mj-lt"/>
              </a:rPr>
              <a:t>Odata</a:t>
            </a:r>
            <a:endParaRPr lang="en-US" sz="4400" dirty="0">
              <a:solidFill>
                <a:schemeClr val="bg1"/>
              </a:solidFill>
              <a:latin typeface="+mj-lt"/>
            </a:endParaRPr>
          </a:p>
          <a:p>
            <a:pPr marL="252000" lvl="1" indent="0" defTabSz="914325">
              <a:spcBef>
                <a:spcPts val="0"/>
              </a:spcBef>
              <a:buNone/>
            </a:pPr>
            <a:endParaRPr lang="en-US" sz="4400" dirty="0">
              <a:solidFill>
                <a:schemeClr val="bg1"/>
              </a:solidFill>
              <a:latin typeface="+mj-lt"/>
            </a:endParaRPr>
          </a:p>
          <a:p>
            <a:pPr marL="252000" lvl="1" indent="0" defTabSz="914325">
              <a:spcBef>
                <a:spcPts val="0"/>
              </a:spcBef>
              <a:buNone/>
            </a:pPr>
            <a:r>
              <a:rPr lang="en-US" sz="4400" dirty="0">
                <a:solidFill>
                  <a:schemeClr val="bg1"/>
                </a:solidFill>
                <a:latin typeface="+mj-lt"/>
              </a:rPr>
              <a:t>Entity Framework</a:t>
            </a:r>
          </a:p>
          <a:p>
            <a:pPr marL="252000" lvl="1" indent="0" defTabSz="914325">
              <a:spcBef>
                <a:spcPts val="0"/>
              </a:spcBef>
              <a:buNone/>
            </a:pPr>
            <a:endParaRPr lang="en-US" sz="4400" dirty="0">
              <a:solidFill>
                <a:schemeClr val="bg1"/>
              </a:solidFill>
              <a:latin typeface="+mj-lt"/>
            </a:endParaRPr>
          </a:p>
          <a:p>
            <a:pPr marL="252000" lvl="1" indent="0" defTabSz="914325">
              <a:spcBef>
                <a:spcPts val="0"/>
              </a:spcBef>
              <a:buNone/>
            </a:pPr>
            <a:r>
              <a:rPr lang="en-US" sz="4400" dirty="0">
                <a:solidFill>
                  <a:schemeClr val="bg1"/>
                </a:solidFill>
                <a:latin typeface="+mj-lt"/>
              </a:rPr>
              <a:t>WCF Data Services</a:t>
            </a:r>
          </a:p>
          <a:p>
            <a:pPr marL="252000" lvl="1" indent="0" defTabSz="914325">
              <a:spcBef>
                <a:spcPts val="0"/>
              </a:spcBef>
              <a:buNone/>
            </a:pPr>
            <a:endParaRPr lang="en-US" sz="4400" dirty="0">
              <a:solidFill>
                <a:schemeClr val="bg1"/>
              </a:solidFill>
              <a:latin typeface="+mj-lt"/>
            </a:endParaRPr>
          </a:p>
          <a:p>
            <a:pPr marL="252000" lvl="1" indent="0" defTabSz="914325">
              <a:spcBef>
                <a:spcPts val="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endParaRPr lang="en-US" sz="4400" dirty="0">
              <a:solidFill>
                <a:schemeClr val="bg1"/>
              </a:solidFill>
              <a:latin typeface="+mj-lt"/>
            </a:endParaRP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smtClean="0">
                <a:solidFill>
                  <a:schemeClr val="bg1"/>
                </a:solidFill>
                <a:latin typeface="+mj-lt"/>
              </a:rPr>
              <a:t>CA </a:t>
            </a:r>
            <a:r>
              <a:rPr lang="en-US" sz="4400" dirty="0">
                <a:solidFill>
                  <a:schemeClr val="bg1"/>
                </a:solidFill>
                <a:latin typeface="+mj-lt"/>
              </a:rPr>
              <a:t>Erwin® Data Modeler</a:t>
            </a:r>
          </a:p>
          <a:p>
            <a:pPr marL="252000" lvl="1" indent="0" defTabSz="914325">
              <a:spcBef>
                <a:spcPts val="0"/>
              </a:spcBef>
              <a:buNone/>
            </a:pPr>
            <a:endParaRPr lang="en-US" sz="4400" dirty="0" smtClean="0">
              <a:solidFill>
                <a:schemeClr val="bg1"/>
              </a:solidFill>
              <a:latin typeface="+mj-lt"/>
            </a:endParaRPr>
          </a:p>
          <a:p>
            <a:pPr marL="252000" lvl="1" indent="0" defTabSz="914325">
              <a:spcBef>
                <a:spcPts val="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sp>
        <p:nvSpPr>
          <p:cNvPr id="2" name="TextBox 1"/>
          <p:cNvSpPr txBox="1"/>
          <p:nvPr/>
        </p:nvSpPr>
        <p:spPr>
          <a:xfrm>
            <a:off x="904568" y="5849266"/>
            <a:ext cx="10382864" cy="523220"/>
          </a:xfrm>
          <a:prstGeom prst="rect">
            <a:avLst/>
          </a:prstGeom>
          <a:solidFill>
            <a:schemeClr val="accent2">
              <a:lumMod val="60000"/>
              <a:lumOff val="40000"/>
            </a:schemeClr>
          </a:solidFill>
        </p:spPr>
        <p:txBody>
          <a:bodyPr wrap="square" rtlCol="0">
            <a:spAutoFit/>
          </a:bodyPr>
          <a:lstStyle>
            <a:defPPr>
              <a:defRPr lang="en-US"/>
            </a:defPPr>
            <a:lvl1pPr algn="ctr">
              <a:defRPr sz="7200"/>
            </a:lvl1pPr>
          </a:lstStyle>
          <a:p>
            <a:r>
              <a:rPr lang="en-US" sz="2800" dirty="0"/>
              <a:t>Why are there specific options here for other technologies?</a:t>
            </a:r>
            <a:endParaRPr lang="sv-SE" sz="2800" dirty="0"/>
          </a:p>
        </p:txBody>
      </p:sp>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Box 10"/>
          <p:cNvSpPr txBox="1"/>
          <p:nvPr/>
        </p:nvSpPr>
        <p:spPr>
          <a:xfrm>
            <a:off x="904568" y="6113852"/>
            <a:ext cx="10382864" cy="523220"/>
          </a:xfrm>
          <a:prstGeom prst="rect">
            <a:avLst/>
          </a:prstGeom>
          <a:solidFill>
            <a:schemeClr val="accent2">
              <a:lumMod val="60000"/>
              <a:lumOff val="40000"/>
            </a:schemeClr>
          </a:solidFill>
        </p:spPr>
        <p:txBody>
          <a:bodyPr wrap="square" rtlCol="0">
            <a:spAutoFit/>
          </a:bodyPr>
          <a:lstStyle>
            <a:defPPr>
              <a:defRPr lang="en-US"/>
            </a:defPPr>
            <a:lvl1pPr algn="ctr">
              <a:defRPr sz="7200"/>
            </a:lvl1pPr>
          </a:lstStyle>
          <a:p>
            <a:r>
              <a:rPr lang="en-US" sz="2800" dirty="0" smtClean="0"/>
              <a:t>Do you like this design that </a:t>
            </a:r>
            <a:r>
              <a:rPr lang="en-US" sz="2800" dirty="0" err="1" smtClean="0"/>
              <a:t>foucuses</a:t>
            </a:r>
            <a:r>
              <a:rPr lang="en-US" sz="2800" dirty="0" smtClean="0"/>
              <a:t> on one point at a time?</a:t>
            </a:r>
            <a:endParaRPr lang="sv-SE" sz="2800" dirty="0"/>
          </a:p>
        </p:txBody>
      </p:sp>
    </p:spTree>
    <p:extLst>
      <p:ext uri="{BB962C8B-B14F-4D97-AF65-F5344CB8AC3E}">
        <p14:creationId xmlns:p14="http://schemas.microsoft.com/office/powerpoint/2010/main" val="136360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900"/>
              </a:spcBef>
              <a:buNone/>
            </a:pPr>
            <a:endParaRPr lang="en-US" sz="4400" dirty="0">
              <a:solidFill>
                <a:schemeClr val="bg1"/>
              </a:solidFill>
              <a:latin typeface="+mj-lt"/>
            </a:endParaRPr>
          </a:p>
          <a:p>
            <a:pPr marL="228600" lvl="1" indent="0" defTabSz="914325">
              <a:spcBef>
                <a:spcPts val="0"/>
              </a:spcBef>
              <a:spcAft>
                <a:spcPts val="2400"/>
              </a:spcAft>
              <a:buNone/>
            </a:pPr>
            <a:r>
              <a:rPr lang="en-US" sz="4400" dirty="0">
                <a:solidFill>
                  <a:schemeClr val="bg1"/>
                </a:solidFill>
                <a:latin typeface="+mj-lt"/>
              </a:rPr>
              <a:t>Use command, distributed transactions, distributed views</a:t>
            </a:r>
          </a:p>
          <a:p>
            <a:pPr marL="228600" lvl="1" indent="0" defTabSz="914325">
              <a:spcBef>
                <a:spcPts val="0"/>
              </a:spcBef>
              <a:spcAft>
                <a:spcPts val="2400"/>
              </a:spcAft>
              <a:buNone/>
            </a:pPr>
            <a:r>
              <a:rPr lang="en-US" sz="4400" dirty="0">
                <a:solidFill>
                  <a:schemeClr val="bg1"/>
                </a:solidFill>
                <a:latin typeface="+mj-lt"/>
              </a:rPr>
              <a:t>Service Broker</a:t>
            </a:r>
          </a:p>
          <a:p>
            <a:pPr marL="228600" lvl="1" indent="0" defTabSz="914325">
              <a:spcBef>
                <a:spcPts val="0"/>
              </a:spcBef>
              <a:spcAft>
                <a:spcPts val="2400"/>
              </a:spcAft>
              <a:buNone/>
            </a:pPr>
            <a:r>
              <a:rPr lang="en-US" sz="4400" dirty="0">
                <a:solidFill>
                  <a:schemeClr val="bg1"/>
                </a:solidFill>
                <a:latin typeface="+mj-lt"/>
              </a:rPr>
              <a:t>Common Language Runtime (CLR)</a:t>
            </a:r>
          </a:p>
          <a:p>
            <a:pPr marL="228600" lvl="1" indent="0" defTabSz="914325">
              <a:spcBef>
                <a:spcPts val="0"/>
              </a:spcBef>
              <a:spcAft>
                <a:spcPts val="2400"/>
              </a:spcAft>
              <a:buNone/>
            </a:pPr>
            <a:r>
              <a:rPr lang="en-US" sz="4400" dirty="0">
                <a:solidFill>
                  <a:schemeClr val="bg1"/>
                </a:solidFill>
                <a:latin typeface="+mj-lt"/>
              </a:rPr>
              <a:t>SQL Agent</a:t>
            </a:r>
          </a:p>
          <a:p>
            <a:pPr marL="228600" lvl="1" indent="0" defTabSz="914325">
              <a:spcBef>
                <a:spcPts val="0"/>
              </a:spcBef>
              <a:spcAft>
                <a:spcPts val="2400"/>
              </a:spcAft>
              <a:buNone/>
            </a:pPr>
            <a:r>
              <a:rPr lang="en-US" sz="4400" dirty="0">
                <a:solidFill>
                  <a:schemeClr val="bg1"/>
                </a:solidFill>
                <a:latin typeface="+mj-lt"/>
              </a:rPr>
              <a:t>SQL Profiler</a:t>
            </a:r>
          </a:p>
          <a:p>
            <a:pPr marL="228600" lvl="1" indent="0" defTabSz="914325">
              <a:spcBef>
                <a:spcPts val="0"/>
              </a:spcBef>
              <a:spcAft>
                <a:spcPts val="2400"/>
              </a:spcAft>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sp>
        <p:nvSpPr>
          <p:cNvPr id="11" name="TextBox 10"/>
          <p:cNvSpPr txBox="1"/>
          <p:nvPr/>
        </p:nvSpPr>
        <p:spPr>
          <a:xfrm>
            <a:off x="580571" y="2336800"/>
            <a:ext cx="11030857" cy="1200329"/>
          </a:xfrm>
          <a:prstGeom prst="rect">
            <a:avLst/>
          </a:prstGeom>
          <a:solidFill>
            <a:schemeClr val="accent2">
              <a:lumMod val="60000"/>
              <a:lumOff val="40000"/>
            </a:schemeClr>
          </a:solidFill>
        </p:spPr>
        <p:txBody>
          <a:bodyPr wrap="square" rtlCol="0">
            <a:spAutoFit/>
          </a:bodyPr>
          <a:lstStyle/>
          <a:p>
            <a:pPr algn="ctr"/>
            <a:r>
              <a:rPr lang="sv-SE" sz="7200" dirty="0" smtClean="0"/>
              <a:t>SSMS </a:t>
            </a:r>
            <a:r>
              <a:rPr lang="sv-SE" sz="7200" dirty="0" err="1" smtClean="0"/>
              <a:t>picture</a:t>
            </a:r>
            <a:endParaRPr lang="sv-SE" sz="7200" dirty="0"/>
          </a:p>
        </p:txBody>
      </p:sp>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p>
          <a:p>
            <a:pPr marL="252000" lvl="1" indent="0" defTabSz="914325">
              <a:spcBef>
                <a:spcPts val="0"/>
              </a:spcBef>
              <a:buNone/>
            </a:pPr>
            <a:endParaRPr lang="en-US" sz="4000" dirty="0">
              <a:solidFill>
                <a:schemeClr val="bg1"/>
              </a:solidFill>
              <a:latin typeface="+mj-lt"/>
            </a:endParaRPr>
          </a:p>
          <a:p>
            <a:pPr marL="252000" lvl="1" indent="0" defTabSz="914325">
              <a:spcBef>
                <a:spcPts val="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spTree>
    <p:extLst>
      <p:ext uri="{BB962C8B-B14F-4D97-AF65-F5344CB8AC3E}">
        <p14:creationId xmlns:p14="http://schemas.microsoft.com/office/powerpoint/2010/main" val="243918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spTree>
    <p:extLst>
      <p:ext uri="{BB962C8B-B14F-4D97-AF65-F5344CB8AC3E}">
        <p14:creationId xmlns:p14="http://schemas.microsoft.com/office/powerpoint/2010/main" val="380773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normAutofit/>
          </a:bodyPr>
          <a:lstStyle/>
          <a:p>
            <a:pPr marL="0" algn="ctr"/>
            <a:r>
              <a:rPr lang="en-US" sz="9600" dirty="0"/>
              <a:t>Secure </a:t>
            </a:r>
            <a:r>
              <a:rPr lang="en-US" sz="9600" dirty="0" smtClean="0"/>
              <a:t>your Database</a:t>
            </a:r>
            <a:endParaRPr lang="en-US" sz="9600" dirty="0"/>
          </a:p>
        </p:txBody>
      </p:sp>
    </p:spTree>
    <p:extLst>
      <p:ext uri="{BB962C8B-B14F-4D97-AF65-F5344CB8AC3E}">
        <p14:creationId xmlns:p14="http://schemas.microsoft.com/office/powerpoint/2010/main" val="3002263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4844" y="1245903"/>
            <a:ext cx="5802312" cy="4366194"/>
            <a:chOff x="3194844" y="1447800"/>
            <a:chExt cx="5802312" cy="4366194"/>
          </a:xfrm>
        </p:grpSpPr>
        <p:grpSp>
          <p:nvGrpSpPr>
            <p:cNvPr id="2" name="Group 1"/>
            <p:cNvGrpSpPr/>
            <p:nvPr/>
          </p:nvGrpSpPr>
          <p:grpSpPr>
            <a:xfrm>
              <a:off x="3194844" y="1447800"/>
              <a:ext cx="5802312" cy="1639914"/>
              <a:chOff x="5867401" y="1447800"/>
              <a:chExt cx="5802312" cy="1639914"/>
            </a:xfrm>
          </p:grpSpPr>
          <p:sp>
            <p:nvSpPr>
              <p:cNvPr id="9" name="Rounded Rectangle 8"/>
              <p:cNvSpPr/>
              <p:nvPr/>
            </p:nvSpPr>
            <p:spPr bwMode="auto">
              <a:xfrm>
                <a:off x="5867401" y="1447800"/>
                <a:ext cx="5802312"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0" name="TextBox 9"/>
              <p:cNvSpPr txBox="1"/>
              <p:nvPr/>
            </p:nvSpPr>
            <p:spPr>
              <a:xfrm>
                <a:off x="7420911" y="1931676"/>
                <a:ext cx="4248802"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a:latin typeface="+mj-lt"/>
                  </a:rPr>
                  <a:t>On The Server</a:t>
                </a:r>
              </a:p>
            </p:txBody>
          </p:sp>
          <p:sp>
            <p:nvSpPr>
              <p:cNvPr id="12" name="Freeform 58"/>
              <p:cNvSpPr>
                <a:spLocks noEditPoints="1"/>
              </p:cNvSpPr>
              <p:nvPr/>
            </p:nvSpPr>
            <p:spPr bwMode="black">
              <a:xfrm>
                <a:off x="6033884" y="1705536"/>
                <a:ext cx="1024996" cy="109861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4" name="Group 3"/>
            <p:cNvGrpSpPr/>
            <p:nvPr/>
          </p:nvGrpSpPr>
          <p:grpSpPr>
            <a:xfrm>
              <a:off x="3194844" y="4174080"/>
              <a:ext cx="5802312" cy="1639914"/>
              <a:chOff x="5867401" y="3198720"/>
              <a:chExt cx="5802312" cy="1639914"/>
            </a:xfrm>
          </p:grpSpPr>
          <p:sp>
            <p:nvSpPr>
              <p:cNvPr id="5" name="Rounded Rectangle 4"/>
              <p:cNvSpPr/>
              <p:nvPr/>
            </p:nvSpPr>
            <p:spPr bwMode="auto">
              <a:xfrm>
                <a:off x="5867401" y="3198720"/>
                <a:ext cx="5802312"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TextBox 6"/>
              <p:cNvSpPr txBox="1"/>
              <p:nvPr/>
            </p:nvSpPr>
            <p:spPr>
              <a:xfrm>
                <a:off x="7339631" y="3684381"/>
                <a:ext cx="4330082"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a:latin typeface="+mj-lt"/>
                  </a:rPr>
                  <a:t>Within The Database</a:t>
                </a:r>
              </a:p>
            </p:txBody>
          </p:sp>
          <p:sp>
            <p:nvSpPr>
              <p:cNvPr id="13" name="Freeform 83"/>
              <p:cNvSpPr>
                <a:spLocks noEditPoints="1"/>
              </p:cNvSpPr>
              <p:nvPr/>
            </p:nvSpPr>
            <p:spPr bwMode="black">
              <a:xfrm>
                <a:off x="6037386" y="3465419"/>
                <a:ext cx="1027116" cy="108425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62981" y="0"/>
            <a:ext cx="7266038"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9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3175" lvl="1" indent="0" defTabSz="914325">
              <a:spcBef>
                <a:spcPts val="900"/>
              </a:spcBef>
              <a:buNone/>
            </a:pPr>
            <a:r>
              <a:rPr lang="en-US" sz="3200" dirty="0" smtClean="0">
                <a:solidFill>
                  <a:schemeClr val="bg1"/>
                </a:solidFill>
                <a:latin typeface="+mj-lt"/>
              </a:rPr>
              <a:t>(No </a:t>
            </a:r>
            <a:r>
              <a:rPr lang="en-US" sz="3200" dirty="0">
                <a:solidFill>
                  <a:schemeClr val="bg1"/>
                </a:solidFill>
                <a:latin typeface="+mj-lt"/>
              </a:rPr>
              <a:t>Integrated </a:t>
            </a:r>
            <a:r>
              <a:rPr lang="en-US" sz="3200" dirty="0" smtClean="0">
                <a:solidFill>
                  <a:schemeClr val="bg1"/>
                </a:solidFill>
                <a:latin typeface="+mj-lt"/>
              </a:rPr>
              <a:t>authentication)</a:t>
            </a:r>
            <a:endParaRPr lang="en-US" sz="4400" dirty="0">
              <a:solidFill>
                <a:schemeClr val="bg1"/>
              </a:solidFill>
              <a:latin typeface="+mj-lt"/>
            </a:endParaRPr>
          </a:p>
          <a:p>
            <a:pPr marL="3175" lvl="1" indent="0" defTabSz="914325">
              <a:spcBef>
                <a:spcPts val="900"/>
              </a:spcBef>
              <a:buNone/>
            </a:pPr>
            <a:endParaRPr lang="en-US" sz="4400" dirty="0" smtClean="0">
              <a:solidFill>
                <a:schemeClr val="bg1"/>
              </a:solidFill>
              <a:latin typeface="+mj-lt"/>
            </a:endParaRPr>
          </a:p>
          <a:p>
            <a:pPr marL="0" lvl="1" indent="0" defTabSz="914325">
              <a:spcBef>
                <a:spcPts val="0"/>
              </a:spcBef>
              <a:spcAft>
                <a:spcPts val="1200"/>
              </a:spcAft>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Server Security</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71948" y="0"/>
            <a:ext cx="11248104"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25">
              <a:spcBef>
                <a:spcPts val="0"/>
              </a:spcBef>
              <a:buNone/>
            </a:pPr>
            <a:r>
              <a:rPr lang="en-US" sz="4400" dirty="0" smtClean="0">
                <a:solidFill>
                  <a:schemeClr val="bg1"/>
                </a:solidFill>
                <a:latin typeface="+mj-lt"/>
              </a:rPr>
              <a:t>Connect </a:t>
            </a:r>
            <a:r>
              <a:rPr lang="en-US" sz="4400" dirty="0">
                <a:solidFill>
                  <a:schemeClr val="bg1"/>
                </a:solidFill>
                <a:latin typeface="+mj-lt"/>
              </a:rPr>
              <a:t>to master to administer logins</a:t>
            </a:r>
          </a:p>
          <a:p>
            <a:pPr marL="0" lvl="1" indent="0" defTabSz="914325">
              <a:spcBef>
                <a:spcPts val="0"/>
              </a:spcBef>
              <a:buNone/>
            </a:pPr>
            <a:endParaRPr lang="en-US" sz="4400" dirty="0" smtClean="0">
              <a:solidFill>
                <a:schemeClr val="bg1"/>
              </a:solidFill>
              <a:latin typeface="+mj-lt"/>
            </a:endParaRPr>
          </a:p>
          <a:p>
            <a:pPr marL="0" lvl="1" indent="0" defTabSz="914325">
              <a:spcBef>
                <a:spcPts val="0"/>
              </a:spcBef>
              <a:buNone/>
            </a:pPr>
            <a:r>
              <a:rPr lang="en-US" sz="4400" dirty="0" err="1" smtClean="0">
                <a:solidFill>
                  <a:schemeClr val="bg1"/>
                </a:solidFill>
                <a:latin typeface="+mj-lt"/>
              </a:rPr>
              <a:t>loginmanager</a:t>
            </a:r>
            <a:r>
              <a:rPr lang="en-US" sz="4400" dirty="0" smtClean="0">
                <a:solidFill>
                  <a:schemeClr val="bg1"/>
                </a:solidFill>
                <a:latin typeface="+mj-lt"/>
              </a:rPr>
              <a:t> role:</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logins</a:t>
            </a:r>
          </a:p>
          <a:p>
            <a:pPr marL="0" lvl="1" indent="0" defTabSz="914325">
              <a:spcBef>
                <a:spcPts val="0"/>
              </a:spcBef>
              <a:buNone/>
            </a:pPr>
            <a:endParaRPr lang="en-US" sz="4400" dirty="0" smtClean="0">
              <a:solidFill>
                <a:schemeClr val="bg1"/>
              </a:solidFill>
              <a:latin typeface="+mj-lt"/>
            </a:endParaRPr>
          </a:p>
          <a:p>
            <a:pPr marL="0" lvl="1" indent="0" defTabSz="914325">
              <a:spcBef>
                <a:spcPts val="0"/>
              </a:spcBef>
              <a:buNone/>
            </a:pPr>
            <a:r>
              <a:rPr lang="en-US" sz="4400" dirty="0" err="1" smtClean="0">
                <a:solidFill>
                  <a:schemeClr val="bg1"/>
                </a:solidFill>
                <a:latin typeface="+mj-lt"/>
              </a:rPr>
              <a:t>dbmanager</a:t>
            </a:r>
            <a:r>
              <a:rPr lang="en-US" sz="4400" dirty="0" smtClean="0">
                <a:solidFill>
                  <a:schemeClr val="bg1"/>
                </a:solidFill>
                <a:latin typeface="+mj-lt"/>
              </a:rPr>
              <a:t> role:</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1069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973394" y="0"/>
            <a:ext cx="10245212"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0"/>
              </a:spcBef>
              <a:spcAft>
                <a:spcPts val="1200"/>
              </a:spcAft>
              <a:buNone/>
            </a:pPr>
            <a:r>
              <a:rPr lang="en-US" sz="4400" dirty="0">
                <a:solidFill>
                  <a:schemeClr val="bg1"/>
                </a:solidFill>
                <a:latin typeface="+mj-lt"/>
              </a:rPr>
              <a:t>Logins require an associated user account</a:t>
            </a:r>
          </a:p>
          <a:p>
            <a:pPr marL="3175" lvl="1" indent="0" defTabSz="914325">
              <a:spcBef>
                <a:spcPts val="0"/>
              </a:spcBef>
              <a:spcAft>
                <a:spcPts val="1200"/>
              </a:spcAft>
              <a:buNone/>
            </a:pPr>
            <a:endParaRPr lang="en-US" sz="4400" dirty="0" smtClean="0">
              <a:solidFill>
                <a:schemeClr val="bg1"/>
              </a:solidFill>
              <a:latin typeface="+mj-lt"/>
            </a:endParaRPr>
          </a:p>
          <a:p>
            <a:pPr marL="3175" lvl="1" indent="0" defTabSz="914325">
              <a:spcBef>
                <a:spcPts val="0"/>
              </a:spcBef>
              <a:spcAft>
                <a:spcPts val="1200"/>
              </a:spcAft>
              <a:buNone/>
            </a:pPr>
            <a:r>
              <a:rPr lang="en-US" sz="4400" dirty="0" smtClean="0">
                <a:solidFill>
                  <a:schemeClr val="bg1"/>
                </a:solidFill>
                <a:latin typeface="+mj-lt"/>
              </a:rPr>
              <a:t>The </a:t>
            </a:r>
            <a:r>
              <a:rPr lang="en-US" sz="4400" dirty="0">
                <a:solidFill>
                  <a:schemeClr val="bg1"/>
                </a:solidFill>
                <a:latin typeface="+mj-lt"/>
              </a:rPr>
              <a:t>Admin login is automatically associated with </a:t>
            </a:r>
            <a:r>
              <a:rPr lang="en-US" sz="4400" dirty="0" err="1" smtClean="0">
                <a:solidFill>
                  <a:schemeClr val="bg1"/>
                </a:solidFill>
                <a:latin typeface="+mj-lt"/>
              </a:rPr>
              <a:t>dbo</a:t>
            </a:r>
            <a:endParaRPr lang="en-US" sz="4400" dirty="0" smtClean="0">
              <a:solidFill>
                <a:schemeClr val="bg1"/>
              </a:solidFill>
              <a:latin typeface="+mj-lt"/>
            </a:endParaRPr>
          </a:p>
          <a:p>
            <a:pPr marL="3175" lvl="1" indent="0" defTabSz="914325">
              <a:spcBef>
                <a:spcPts val="0"/>
              </a:spcBef>
              <a:spcAft>
                <a:spcPts val="1200"/>
              </a:spcAft>
              <a:buNone/>
            </a:pPr>
            <a:endParaRPr lang="en-US" sz="4400" dirty="0">
              <a:solidFill>
                <a:schemeClr val="bg1"/>
              </a:solidFill>
              <a:latin typeface="+mj-lt"/>
            </a:endParaRPr>
          </a:p>
          <a:p>
            <a:pPr marL="3175" lvl="1" indent="0" defTabSz="914325">
              <a:spcBef>
                <a:spcPts val="0"/>
              </a:spcBef>
              <a:spcAft>
                <a:spcPts val="1200"/>
              </a:spcAft>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a:t>
            </a:r>
            <a:r>
              <a:rPr lang="en-US" dirty="0" smtClean="0"/>
              <a:t>Security</a:t>
            </a:r>
            <a:endParaRPr lang="en-US"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973394" y="0"/>
            <a:ext cx="10245212"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0"/>
              </a:spcBef>
              <a:spcAft>
                <a:spcPts val="1200"/>
              </a:spcAft>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commands</a:t>
            </a:r>
          </a:p>
          <a:p>
            <a:pPr marL="3175" lvl="1" indent="0" defTabSz="914325">
              <a:spcBef>
                <a:spcPts val="0"/>
              </a:spcBef>
              <a:spcAft>
                <a:spcPts val="1200"/>
              </a:spcAft>
              <a:buNone/>
            </a:pPr>
            <a:endParaRPr lang="en-US" sz="4400" dirty="0" smtClean="0">
              <a:solidFill>
                <a:schemeClr val="bg1"/>
              </a:solidFill>
              <a:latin typeface="+mj-lt"/>
            </a:endParaRPr>
          </a:p>
          <a:p>
            <a:pPr marL="3175" lvl="1" indent="0" defTabSz="914325">
              <a:spcBef>
                <a:spcPts val="0"/>
              </a:spcBef>
              <a:spcAft>
                <a:spcPts val="1200"/>
              </a:spcAft>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privileges</a:t>
            </a:r>
          </a:p>
          <a:p>
            <a:pPr marL="3175" lvl="1" indent="0" defTabSz="914325">
              <a:spcBef>
                <a:spcPts val="0"/>
              </a:spcBef>
              <a:spcAft>
                <a:spcPts val="1200"/>
              </a:spcAft>
              <a:buNone/>
            </a:pPr>
            <a:endParaRPr lang="en-US" sz="4400" dirty="0" smtClean="0">
              <a:solidFill>
                <a:schemeClr val="bg1"/>
              </a:solidFill>
              <a:latin typeface="+mj-lt"/>
            </a:endParaRPr>
          </a:p>
          <a:p>
            <a:pPr marL="3175" lvl="1" indent="0" defTabSz="914325">
              <a:spcBef>
                <a:spcPts val="0"/>
              </a:spcBef>
              <a:spcAft>
                <a:spcPts val="1200"/>
              </a:spcAft>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1887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SQL Database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7999"/>
          </a:xfrm>
        </p:spPr>
        <p:txBody>
          <a:bodyPr>
            <a:noAutofit/>
          </a:bodyPr>
          <a:lstStyle/>
          <a:p>
            <a:pPr marL="252000" algn="l">
              <a:spcBef>
                <a:spcPts val="0"/>
              </a:spcBef>
              <a:spcAft>
                <a:spcPts val="1200"/>
              </a:spcAft>
            </a:pPr>
            <a:r>
              <a:rPr lang="en-US" sz="4400" dirty="0" smtClean="0"/>
              <a:t>Tabular Data Stream (TDS) protocol over TCP/IP</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SSL required</a:t>
            </a:r>
            <a:endParaRPr lang="en-US" sz="4400" dirty="0"/>
          </a:p>
        </p:txBody>
      </p:sp>
      <p:sp>
        <p:nvSpPr>
          <p:cNvPr id="6" name="TextBox 5"/>
          <p:cNvSpPr txBox="1"/>
          <p:nvPr/>
        </p:nvSpPr>
        <p:spPr>
          <a:xfrm>
            <a:off x="6091237" y="3428999"/>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0"/>
              </a:spcBef>
              <a:spcAft>
                <a:spcPts val="1200"/>
              </a:spcAft>
            </a:pPr>
            <a:r>
              <a:rPr lang="en-US" sz="4400" dirty="0"/>
              <a:t>login: [login]@[server]</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Idle </a:t>
            </a:r>
            <a:r>
              <a:rPr lang="en-US" sz="4400" dirty="0"/>
              <a:t>connections</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Long </a:t>
            </a:r>
            <a:r>
              <a:rPr lang="en-US" sz="4400" dirty="0"/>
              <a:t>running transactions</a:t>
            </a:r>
          </a:p>
        </p:txBody>
      </p:sp>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0"/>
              </a:spcBef>
              <a:spcAft>
                <a:spcPts val="1200"/>
              </a:spcAft>
            </a:pPr>
            <a:r>
              <a:rPr lang="en-US" sz="4400" dirty="0" err="1"/>
              <a:t>DoS</a:t>
            </a:r>
            <a:r>
              <a:rPr lang="en-US" sz="4400" dirty="0"/>
              <a:t> guard</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Failover </a:t>
            </a:r>
            <a:r>
              <a:rPr lang="en-US" sz="4400" dirty="0"/>
              <a:t>events</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Throttling</a:t>
            </a:r>
            <a:endParaRPr lang="en-US" sz="4400" dirty="0"/>
          </a:p>
        </p:txBody>
      </p:sp>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710813" y="530225"/>
            <a:ext cx="8770374" cy="6327775"/>
          </a:xfrm>
        </p:spPr>
        <p:txBody>
          <a:bodyPr>
            <a:noAutofit/>
          </a:bodyPr>
          <a:lstStyle/>
          <a:p>
            <a:pPr marL="252000" algn="l">
              <a:spcBef>
                <a:spcPts val="0"/>
              </a:spcBef>
              <a:spcAft>
                <a:spcPts val="1200"/>
              </a:spcAft>
            </a:pPr>
            <a:r>
              <a:rPr lang="en-US" sz="4400" dirty="0"/>
              <a:t>Connection pooling and Retry logic</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Latency </a:t>
            </a:r>
            <a:r>
              <a:rPr lang="en-US" sz="4400" dirty="0"/>
              <a:t>introduced for updates</a:t>
            </a:r>
          </a:p>
          <a:p>
            <a:pPr marL="252000" algn="l">
              <a:spcBef>
                <a:spcPts val="0"/>
              </a:spcBef>
              <a:spcAft>
                <a:spcPts val="1200"/>
              </a:spcAft>
            </a:pPr>
            <a:endParaRPr lang="en-US" sz="4400" dirty="0" smtClean="0"/>
          </a:p>
          <a:p>
            <a:pPr marL="252000" algn="l">
              <a:spcBef>
                <a:spcPts val="0"/>
              </a:spcBef>
              <a:spcAft>
                <a:spcPts val="1200"/>
              </a:spcAft>
            </a:pPr>
            <a:r>
              <a:rPr lang="en-US" sz="4400" dirty="0" smtClean="0"/>
              <a:t>No </a:t>
            </a:r>
            <a:r>
              <a:rPr lang="en-US" sz="4400" dirty="0"/>
              <a:t>cross-database dependencies</a:t>
            </a:r>
          </a:p>
        </p:txBody>
      </p:sp>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201525" cy="6858000"/>
          </a:xfrm>
        </p:spPr>
        <p:txBody>
          <a:bodyPr>
            <a:noAutofit/>
          </a:bodyPr>
          <a:lstStyle/>
          <a:p>
            <a:pPr marL="252000" algn="l">
              <a:spcBef>
                <a:spcPts val="0"/>
              </a:spcBef>
            </a:pPr>
            <a:r>
              <a:rPr lang="en-US" sz="4400" dirty="0"/>
              <a:t>Run any SQL product on cloud VM </a:t>
            </a:r>
          </a:p>
          <a:p>
            <a:pPr marL="252000" algn="l">
              <a:spcBef>
                <a:spcPts val="0"/>
              </a:spcBef>
            </a:pPr>
            <a:endParaRPr lang="en-US" sz="4400" dirty="0" smtClean="0"/>
          </a:p>
          <a:p>
            <a:pPr marL="252000" algn="l">
              <a:spcBef>
                <a:spcPts val="0"/>
              </a:spcBef>
            </a:pPr>
            <a:r>
              <a:rPr lang="en-US" sz="4400" dirty="0" smtClean="0"/>
              <a:t>Support </a:t>
            </a:r>
            <a:r>
              <a:rPr lang="en-US" sz="4400" dirty="0"/>
              <a:t>for SQL Server, Oracle, </a:t>
            </a:r>
            <a:r>
              <a:rPr lang="en-US" sz="4400" dirty="0" err="1"/>
              <a:t>MySql</a:t>
            </a:r>
            <a:endParaRPr lang="en-US" sz="4400" dirty="0"/>
          </a:p>
          <a:p>
            <a:pPr marL="252000" algn="l">
              <a:spcBef>
                <a:spcPts val="0"/>
              </a:spcBef>
            </a:pPr>
            <a:endParaRPr lang="en-US" sz="4400" dirty="0" smtClean="0"/>
          </a:p>
          <a:p>
            <a:pPr marL="252000" algn="l">
              <a:spcBef>
                <a:spcPts val="0"/>
              </a:spcBef>
            </a:pPr>
            <a:r>
              <a:rPr lang="en-US" sz="4400" dirty="0" smtClean="0"/>
              <a:t>Ready </a:t>
            </a:r>
            <a:r>
              <a:rPr lang="en-US" sz="4400" dirty="0"/>
              <a:t>to go VM images available in Gallery</a:t>
            </a:r>
          </a:p>
          <a:p>
            <a:pPr marL="252000" algn="l">
              <a:spcBef>
                <a:spcPts val="0"/>
              </a:spcBef>
            </a:pPr>
            <a:endParaRPr lang="en-US" sz="4400" dirty="0" smtClean="0"/>
          </a:p>
          <a:p>
            <a:pPr marL="252000" algn="l">
              <a:spcBef>
                <a:spcPts val="0"/>
              </a:spcBef>
            </a:pPr>
            <a:r>
              <a:rPr lang="en-US" sz="4400" dirty="0" smtClean="0"/>
              <a:t>Persistent </a:t>
            </a:r>
            <a:r>
              <a:rPr lang="en-US" sz="4400" dirty="0"/>
              <a:t>storage using attached disk in blob storage</a:t>
            </a:r>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56277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2" name="Picture 1"/>
          <p:cNvPicPr>
            <a:picLocks noChangeAspect="1"/>
          </p:cNvPicPr>
          <p:nvPr/>
        </p:nvPicPr>
        <p:blipFill>
          <a:blip r:embed="rId3"/>
          <a:stretch>
            <a:fillRect/>
          </a:stretch>
        </p:blipFill>
        <p:spPr>
          <a:xfrm>
            <a:off x="4449096" y="4083711"/>
            <a:ext cx="3293808" cy="2171198"/>
          </a:xfrm>
          <a:prstGeom prst="rect">
            <a:avLst/>
          </a:prstGeom>
        </p:spPr>
      </p:pic>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chor="ctr">
            <a:noAutofit/>
          </a:bodyPr>
          <a:lstStyle/>
          <a:p>
            <a:pPr marL="0" algn="ctr"/>
            <a:r>
              <a:rPr lang="en-US" sz="8800" dirty="0"/>
              <a:t>Why Big Data?</a:t>
            </a:r>
          </a:p>
        </p:txBody>
      </p:sp>
    </p:spTree>
    <p:extLst>
      <p:ext uri="{BB962C8B-B14F-4D97-AF65-F5344CB8AC3E}">
        <p14:creationId xmlns:p14="http://schemas.microsoft.com/office/powerpoint/2010/main" val="4118457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p:nvPr>
        </p:nvSpPr>
        <p:spPr/>
        <p:txBody>
          <a:bodyPr/>
          <a:lstStyle/>
          <a:p>
            <a:r>
              <a:rPr lang="en-US" dirty="0"/>
              <a:t>Microsoft </a:t>
            </a:r>
            <a:r>
              <a:rPr lang="en-US" dirty="0" smtClean="0"/>
              <a:t>Azure SQL </a:t>
            </a:r>
            <a:r>
              <a:rPr lang="en-US" dirty="0"/>
              <a:t>Database</a:t>
            </a:r>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499" y="1609960"/>
            <a:ext cx="2655039" cy="1664686"/>
            <a:chOff x="5965578" y="1979910"/>
            <a:chExt cx="2656800" cy="1665789"/>
          </a:xfrm>
        </p:grpSpPr>
        <p:sp>
          <p:nvSpPr>
            <p:cNvPr id="8" name="矩形 7"/>
            <p:cNvSpPr/>
            <p:nvPr/>
          </p:nvSpPr>
          <p:spPr>
            <a:xfrm>
              <a:off x="5965578" y="1979910"/>
              <a:ext cx="2656800" cy="166578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573314" y="3087650"/>
              <a:ext cx="1579846" cy="507104"/>
            </a:xfrm>
            <a:prstGeom prst="rect">
              <a:avLst/>
            </a:prstGeom>
            <a:noFill/>
          </p:spPr>
          <p:txBody>
            <a:bodyPr wrap="square" lIns="0" tIns="0" rIns="0" bIns="0" rtlCol="0">
              <a:spAutoFit/>
            </a:bodyPr>
            <a:lstStyle/>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$100 gets you 3 million times more storage in 30 years)</a:t>
              </a:r>
            </a:p>
          </p:txBody>
        </p:sp>
        <p:sp>
          <p:nvSpPr>
            <p:cNvPr id="38" name="矩形 37"/>
            <p:cNvSpPr/>
            <p:nvPr/>
          </p:nvSpPr>
          <p:spPr>
            <a:xfrm>
              <a:off x="7510072" y="2252177"/>
              <a:ext cx="184778" cy="359294"/>
            </a:xfrm>
            <a:prstGeom prst="rect">
              <a:avLst/>
            </a:prstGeom>
          </p:spPr>
          <p:txBody>
            <a:bodyPr wrap="none">
              <a:spAutoFit/>
            </a:bodyPr>
            <a:lstStyle/>
            <a:p>
              <a:pPr algn="r" defTabSz="1218387"/>
              <a:endParaRPr lang="zh-CN" altLang="en-US" sz="1699"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113" y="3310131"/>
            <a:ext cx="2658425" cy="1665696"/>
            <a:chOff x="5962192" y="3681208"/>
            <a:chExt cx="2660186" cy="1666800"/>
          </a:xfrm>
        </p:grpSpPr>
        <p:sp>
          <p:nvSpPr>
            <p:cNvPr id="9" name="矩形 8"/>
            <p:cNvSpPr/>
            <p:nvPr/>
          </p:nvSpPr>
          <p:spPr>
            <a:xfrm>
              <a:off x="5965578" y="3681208"/>
              <a:ext cx="2656800" cy="1666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282454" y="4913411"/>
              <a:ext cx="1934317" cy="380328"/>
            </a:xfrm>
            <a:prstGeom prst="rect">
              <a:avLst/>
            </a:prstGeom>
            <a:noFill/>
          </p:spPr>
          <p:txBody>
            <a:bodyPr wrap="square" lIns="0" tIns="0" rIns="0" bIns="0" rtlCol="0">
              <a:spAutoFit/>
            </a:bodyPr>
            <a:lstStyle/>
            <a:p>
              <a:pPr algn="r" defTabSz="571076">
                <a:lnSpc>
                  <a:spcPct val="80000"/>
                </a:lnSpc>
                <a:spcBef>
                  <a:spcPct val="20000"/>
                </a:spcBef>
                <a:buClr>
                  <a:srgbClr val="0071BC"/>
                </a:buClr>
                <a:buSzPct val="90000"/>
              </a:pPr>
              <a:r>
                <a:rPr lang="en-US" altLang="zh-CN" sz="1372" dirty="0">
                  <a:solidFill>
                    <a:srgbClr val="FFFFFF">
                      <a:alpha val="99000"/>
                    </a:srgbClr>
                  </a:solidFill>
                  <a:ea typeface="Segoe UI" pitchFamily="34" charset="0"/>
                  <a:cs typeface="Segoe UI" pitchFamily="34" charset="0"/>
                </a:rPr>
                <a:t>1980 </a:t>
              </a:r>
              <a:r>
                <a:rPr lang="en-US" sz="1372" dirty="0">
                  <a:solidFill>
                    <a:srgbClr val="FFFFFF">
                      <a:alpha val="99000"/>
                    </a:srgbClr>
                  </a:solidFill>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1372" dirty="0">
                  <a:solidFill>
                    <a:srgbClr val="FFFFFF">
                      <a:alpha val="99000"/>
                    </a:srgbClr>
                  </a:solidFill>
                  <a:ea typeface="Segoe UI" pitchFamily="34" charset="0"/>
                  <a:cs typeface="Segoe UI" pitchFamily="34" charset="0"/>
                </a:rPr>
                <a:t>2005</a:t>
              </a:r>
              <a:r>
                <a:rPr lang="zh-CN" altLang="en-US" sz="1372" dirty="0">
                  <a:solidFill>
                    <a:srgbClr val="FFFFFF">
                      <a:alpha val="99000"/>
                    </a:srgbClr>
                  </a:solidFill>
                  <a:ea typeface="Segoe UI" pitchFamily="34" charset="0"/>
                  <a:cs typeface="Segoe UI" pitchFamily="34" charset="0"/>
                </a:rPr>
                <a:t> </a:t>
              </a:r>
              <a:r>
                <a:rPr lang="en-US" sz="1372" dirty="0">
                  <a:solidFill>
                    <a:srgbClr val="FFFFFF">
                      <a:alpha val="99000"/>
                    </a:srgbClr>
                  </a:solidFill>
                  <a:ea typeface="Segoe UI" pitchFamily="34" charset="0"/>
                  <a:cs typeface="Segoe UI" pitchFamily="34" charset="0"/>
                </a:rPr>
                <a:t>10 million MIPS/$ </a:t>
              </a:r>
            </a:p>
          </p:txBody>
        </p:sp>
        <p:sp>
          <p:nvSpPr>
            <p:cNvPr id="39" name="矩形 38"/>
            <p:cNvSpPr/>
            <p:nvPr/>
          </p:nvSpPr>
          <p:spPr>
            <a:xfrm>
              <a:off x="5962192" y="3939153"/>
              <a:ext cx="1850168" cy="359295"/>
            </a:xfrm>
            <a:prstGeom prst="rect">
              <a:avLst/>
            </a:prstGeom>
          </p:spPr>
          <p:txBody>
            <a:bodyPr wrap="square">
              <a:spAutoFit/>
            </a:bodyPr>
            <a:lstStyle/>
            <a:p>
              <a:pPr defTabSz="1218387"/>
              <a:endParaRPr lang="zh-CN" altLang="en-US" sz="1699"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3846" y="1606724"/>
            <a:ext cx="2632824" cy="1664686"/>
            <a:chOff x="601371" y="1976672"/>
            <a:chExt cx="2634569" cy="1665789"/>
          </a:xfrm>
        </p:grpSpPr>
        <p:sp>
          <p:nvSpPr>
            <p:cNvPr id="4" name="矩形 3"/>
            <p:cNvSpPr/>
            <p:nvPr/>
          </p:nvSpPr>
          <p:spPr>
            <a:xfrm>
              <a:off x="601577" y="1976672"/>
              <a:ext cx="2634363" cy="1665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0327"/>
            </a:xfrm>
            <a:prstGeom prst="rect">
              <a:avLst/>
            </a:prstGeom>
            <a:noFill/>
          </p:spPr>
          <p:txBody>
            <a:bodyPr wrap="square" lIns="0" tIns="0" rIns="0" bIns="0" rtlCol="0">
              <a:spAutoFit/>
            </a:bodyPr>
            <a:lstStyle/>
            <a:p>
              <a:pPr algn="r" defTabSz="571076">
                <a:lnSpc>
                  <a:spcPct val="9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&gt;5.5 billion (70+% </a:t>
              </a:r>
              <a:r>
                <a:rPr lang="zh-CN" altLang="en-US" sz="1372" dirty="0">
                  <a:solidFill>
                    <a:srgbClr val="FFFFFF">
                      <a:alpha val="99000"/>
                    </a:srgbClr>
                  </a:solidFill>
                  <a:ea typeface="Segoe UI" pitchFamily="34" charset="0"/>
                  <a:cs typeface="Segoe UI" pitchFamily="34" charset="0"/>
                </a:rPr>
                <a:t> </a:t>
              </a:r>
              <a:r>
                <a:rPr lang="en-US" altLang="zh-CN" sz="1372" dirty="0">
                  <a:solidFill>
                    <a:srgbClr val="FFFFFF">
                      <a:alpha val="99000"/>
                    </a:srgbClr>
                  </a:solidFill>
                  <a:ea typeface="Segoe UI" pitchFamily="34" charset="0"/>
                  <a:cs typeface="Segoe UI" pitchFamily="34" charset="0"/>
                </a:rPr>
                <a:t>of global population</a:t>
              </a:r>
              <a:r>
                <a:rPr lang="en-US" sz="1372"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9294"/>
            </a:xfrm>
            <a:prstGeom prst="rect">
              <a:avLst/>
            </a:prstGeom>
          </p:spPr>
          <p:txBody>
            <a:bodyPr wrap="none">
              <a:spAutoFit/>
            </a:bodyPr>
            <a:lstStyle/>
            <a:p>
              <a:pPr defTabSz="1218387"/>
              <a:endParaRPr lang="zh-CN" altLang="en-US" sz="1699" dirty="0">
                <a:solidFill>
                  <a:srgbClr val="FFFFFF"/>
                </a:solidFill>
                <a:latin typeface="微软雅黑" pitchFamily="34" charset="-122"/>
                <a:ea typeface="微软雅黑" pitchFamily="34" charset="-122"/>
              </a:endParaRPr>
            </a:p>
          </p:txBody>
        </p:sp>
      </p:grpSp>
      <p:sp>
        <p:nvSpPr>
          <p:cNvPr id="30" name="Down Arrow 19"/>
          <p:cNvSpPr/>
          <p:nvPr/>
        </p:nvSpPr>
        <p:spPr bwMode="auto">
          <a:xfrm rot="10800000" flipV="1">
            <a:off x="9188839" y="1609962"/>
            <a:ext cx="523527" cy="121494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8092" y="3310131"/>
            <a:ext cx="523527" cy="121494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9624" y="2066482"/>
            <a:ext cx="523527" cy="121140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2622" y="1606725"/>
            <a:ext cx="2655039" cy="1671159"/>
            <a:chOff x="3271917" y="1976672"/>
            <a:chExt cx="2656800" cy="1672266"/>
          </a:xfrm>
        </p:grpSpPr>
        <p:sp>
          <p:nvSpPr>
            <p:cNvPr id="5" name="矩形 4"/>
            <p:cNvSpPr/>
            <p:nvPr/>
          </p:nvSpPr>
          <p:spPr>
            <a:xfrm>
              <a:off x="3271917" y="1976672"/>
              <a:ext cx="2656800" cy="16722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0328"/>
            </a:xfrm>
            <a:prstGeom prst="rect">
              <a:avLst/>
            </a:prstGeom>
            <a:noFill/>
          </p:spPr>
          <p:txBody>
            <a:bodyPr wrap="square" lIns="0" tIns="0" rIns="0" bIns="0" rtlCol="0">
              <a:spAutoFit/>
            </a:bodyPr>
            <a:lstStyle/>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&gt;</a:t>
              </a:r>
              <a:r>
                <a:rPr lang="en-US" altLang="zh-CN" sz="1372" dirty="0">
                  <a:solidFill>
                    <a:srgbClr val="FFFFFF">
                      <a:alpha val="99000"/>
                    </a:srgbClr>
                  </a:solidFill>
                  <a:ea typeface="Segoe UI" pitchFamily="34" charset="0"/>
                  <a:cs typeface="Segoe UI" pitchFamily="34" charset="0"/>
                </a:rPr>
                <a:t>2</a:t>
              </a:r>
              <a:r>
                <a:rPr lang="zh-CN" altLang="en-US" sz="1372" dirty="0">
                  <a:solidFill>
                    <a:srgbClr val="FFFFFF">
                      <a:alpha val="99000"/>
                    </a:srgbClr>
                  </a:solidFill>
                  <a:ea typeface="Segoe UI" pitchFamily="34" charset="0"/>
                  <a:cs typeface="Segoe UI" pitchFamily="34" charset="0"/>
                </a:rPr>
                <a:t> </a:t>
              </a:r>
              <a:r>
                <a:rPr lang="en-US" altLang="zh-CN" sz="1372" dirty="0">
                  <a:solidFill>
                    <a:srgbClr val="FFFFFF">
                      <a:alpha val="99000"/>
                    </a:srgbClr>
                  </a:solidFill>
                  <a:ea typeface="Segoe UI" pitchFamily="34" charset="0"/>
                  <a:cs typeface="Segoe UI" pitchFamily="34" charset="0"/>
                </a:rPr>
                <a:t>billion</a:t>
              </a:r>
              <a:endParaRPr lang="en-US" sz="1372" dirty="0">
                <a:solidFill>
                  <a:srgbClr val="FFFFFF">
                    <a:alpha val="99000"/>
                  </a:srgbClr>
                </a:solidFill>
                <a:ea typeface="Segoe UI" pitchFamily="34" charset="0"/>
                <a:cs typeface="Segoe UI" pitchFamily="34" charset="0"/>
              </a:endParaRPr>
            </a:p>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9294"/>
            </a:xfrm>
            <a:prstGeom prst="rect">
              <a:avLst/>
            </a:prstGeom>
          </p:spPr>
          <p:txBody>
            <a:bodyPr wrap="none">
              <a:spAutoFit/>
            </a:bodyPr>
            <a:lstStyle/>
            <a:p>
              <a:pPr defTabSz="1218387"/>
              <a:endParaRPr lang="zh-CN" altLang="en-US" sz="1699"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2066" y="3306893"/>
            <a:ext cx="2694602" cy="1665696"/>
            <a:chOff x="539552" y="3677969"/>
            <a:chExt cx="2696388" cy="1666800"/>
          </a:xfrm>
        </p:grpSpPr>
        <p:sp>
          <p:nvSpPr>
            <p:cNvPr id="7" name="矩形 6"/>
            <p:cNvSpPr/>
            <p:nvPr/>
          </p:nvSpPr>
          <p:spPr>
            <a:xfrm>
              <a:off x="601578" y="3677969"/>
              <a:ext cx="2634362" cy="1666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591621"/>
            </a:xfrm>
            <a:prstGeom prst="rect">
              <a:avLst/>
            </a:prstGeom>
            <a:noFill/>
          </p:spPr>
          <p:txBody>
            <a:bodyPr wrap="square" lIns="0" tIns="0" rIns="0" bIns="0" rtlCol="0">
              <a:spAutoFit/>
            </a:bodyPr>
            <a:lstStyle/>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Web </a:t>
              </a:r>
              <a:r>
                <a:rPr lang="en-US" altLang="zh-CN" sz="1372" dirty="0">
                  <a:solidFill>
                    <a:srgbClr val="FFFFFF">
                      <a:alpha val="99000"/>
                    </a:srgbClr>
                  </a:solidFill>
                  <a:ea typeface="Segoe UI" pitchFamily="34" charset="0"/>
                  <a:cs typeface="Segoe UI" pitchFamily="34" charset="0"/>
                </a:rPr>
                <a:t>traffic</a:t>
              </a:r>
              <a:endParaRPr lang="en-US" sz="1372" dirty="0">
                <a:solidFill>
                  <a:srgbClr val="FFFFFF">
                    <a:alpha val="99000"/>
                  </a:srgbClr>
                </a:solidFill>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1372" dirty="0">
                  <a:solidFill>
                    <a:srgbClr val="FFFFFF">
                      <a:alpha val="99000"/>
                    </a:srgbClr>
                  </a:solidFill>
                  <a:ea typeface="Segoe UI" pitchFamily="34" charset="0"/>
                  <a:cs typeface="Segoe UI" pitchFamily="34" charset="0"/>
                </a:rPr>
                <a:t>2010</a:t>
              </a:r>
              <a:r>
                <a:rPr lang="zh-CN" altLang="en-US" sz="1372" dirty="0">
                  <a:solidFill>
                    <a:srgbClr val="FFFFFF">
                      <a:alpha val="99000"/>
                    </a:srgbClr>
                  </a:solidFill>
                  <a:ea typeface="Segoe UI" pitchFamily="34" charset="0"/>
                  <a:cs typeface="Segoe UI" pitchFamily="34" charset="0"/>
                </a:rPr>
                <a:t> </a:t>
              </a:r>
              <a:r>
                <a:rPr lang="en-US" sz="1372" dirty="0">
                  <a:solidFill>
                    <a:srgbClr val="FFFFFF">
                      <a:alpha val="99000"/>
                    </a:srgbClr>
                  </a:solidFill>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1372" dirty="0">
                  <a:solidFill>
                    <a:srgbClr val="FFFFFF">
                      <a:alpha val="99000"/>
                    </a:srgbClr>
                  </a:solidFill>
                  <a:ea typeface="Segoe UI" pitchFamily="34" charset="0"/>
                  <a:cs typeface="Segoe UI" pitchFamily="34" charset="0"/>
                </a:rPr>
                <a:t>2015</a:t>
              </a:r>
              <a:r>
                <a:rPr lang="zh-CN" altLang="en-US" sz="1372" dirty="0">
                  <a:solidFill>
                    <a:srgbClr val="FFFFFF">
                      <a:alpha val="99000"/>
                    </a:srgbClr>
                  </a:solidFill>
                  <a:ea typeface="Segoe UI" pitchFamily="34" charset="0"/>
                  <a:cs typeface="Segoe UI" pitchFamily="34" charset="0"/>
                </a:rPr>
                <a:t> </a:t>
              </a:r>
              <a:r>
                <a:rPr lang="en-US" sz="1372" dirty="0">
                  <a:solidFill>
                    <a:srgbClr val="FFFFFF">
                      <a:alpha val="99000"/>
                    </a:srgbClr>
                  </a:solidFill>
                  <a:ea typeface="Segoe UI" pitchFamily="34" charset="0"/>
                  <a:cs typeface="Segoe UI" pitchFamily="34" charset="0"/>
                </a:rPr>
                <a:t>1.6 zettabyte (10 E21) </a:t>
              </a:r>
            </a:p>
          </p:txBody>
        </p:sp>
        <p:sp>
          <p:nvSpPr>
            <p:cNvPr id="37" name="矩形 36"/>
            <p:cNvSpPr/>
            <p:nvPr/>
          </p:nvSpPr>
          <p:spPr>
            <a:xfrm>
              <a:off x="601579" y="3944270"/>
              <a:ext cx="1800200" cy="359295"/>
            </a:xfrm>
            <a:prstGeom prst="rect">
              <a:avLst/>
            </a:prstGeom>
          </p:spPr>
          <p:txBody>
            <a:bodyPr wrap="square">
              <a:spAutoFit/>
            </a:bodyPr>
            <a:lstStyle/>
            <a:p>
              <a:pPr defTabSz="1218387"/>
              <a:endParaRPr lang="zh-CN" altLang="en-US" sz="1699"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408" y="2075439"/>
            <a:ext cx="523527" cy="120244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40877" y="3757015"/>
            <a:ext cx="523527" cy="121140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6663" y="3306893"/>
            <a:ext cx="2660999" cy="1665696"/>
            <a:chOff x="3265955" y="3677969"/>
            <a:chExt cx="2662762" cy="1666800"/>
          </a:xfrm>
        </p:grpSpPr>
        <p:sp>
          <p:nvSpPr>
            <p:cNvPr id="6" name="矩形 5"/>
            <p:cNvSpPr/>
            <p:nvPr/>
          </p:nvSpPr>
          <p:spPr>
            <a:xfrm>
              <a:off x="3271917" y="3677969"/>
              <a:ext cx="2656800" cy="1666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bodyPr>
            <a:lstStyle/>
            <a:p>
              <a:pPr defTabSz="1071024" fontAlgn="base">
                <a:lnSpc>
                  <a:spcPct val="80000"/>
                </a:lnSpc>
                <a:spcBef>
                  <a:spcPct val="0"/>
                </a:spcBef>
                <a:spcAft>
                  <a:spcPct val="0"/>
                </a:spcAft>
              </a:pPr>
              <a:r>
                <a:rPr lang="en-US" altLang="zh-CN" sz="196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0328"/>
            </a:xfrm>
            <a:prstGeom prst="rect">
              <a:avLst/>
            </a:prstGeom>
            <a:noFill/>
            <a:ln>
              <a:noFill/>
            </a:ln>
          </p:spPr>
          <p:txBody>
            <a:bodyPr wrap="square" lIns="0" tIns="0" rIns="0" bIns="0" rtlCol="0">
              <a:spAutoFit/>
            </a:bodyPr>
            <a:lstStyle/>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&gt;10 billion</a:t>
              </a:r>
            </a:p>
            <a:p>
              <a:pPr algn="r" defTabSz="571076">
                <a:lnSpc>
                  <a:spcPct val="80000"/>
                </a:lnSpc>
                <a:spcBef>
                  <a:spcPct val="20000"/>
                </a:spcBef>
                <a:buClr>
                  <a:srgbClr val="0071BC"/>
                </a:buClr>
                <a:buSzPct val="90000"/>
              </a:pPr>
              <a:r>
                <a:rPr lang="en-US" sz="1372"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9295"/>
            </a:xfrm>
            <a:prstGeom prst="rect">
              <a:avLst/>
            </a:prstGeom>
            <a:noFill/>
            <a:ln>
              <a:noFill/>
            </a:ln>
          </p:spPr>
          <p:txBody>
            <a:bodyPr wrap="none">
              <a:spAutoFit/>
            </a:bodyPr>
            <a:lstStyle/>
            <a:p>
              <a:pPr defTabSz="1218387"/>
              <a:endParaRPr lang="zh-CN" altLang="en-US" sz="1699"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408" y="3769353"/>
            <a:ext cx="523527" cy="121139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Key trends</a:t>
            </a:r>
            <a:endParaRPr lang="en-US" sz="2800" dirty="0"/>
          </a:p>
        </p:txBody>
      </p:sp>
    </p:spTree>
    <p:extLst>
      <p:ext uri="{BB962C8B-B14F-4D97-AF65-F5344CB8AC3E}">
        <p14:creationId xmlns:p14="http://schemas.microsoft.com/office/powerpoint/2010/main" val="41623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47" presetClass="entr" presetSubtype="0"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7"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strVal val="#ppt_x"/>
                                          </p:val>
                                        </p:tav>
                                        <p:tav tm="100000">
                                          <p:val>
                                            <p:strVal val="#ppt_x"/>
                                          </p:val>
                                        </p:tav>
                                      </p:tavLst>
                                    </p:anim>
                                    <p:anim calcmode="lin" valueType="num">
                                      <p:cBhvr>
                                        <p:cTn id="60" dur="500" fill="hold"/>
                                        <p:tgtEl>
                                          <p:spTgt spid="15"/>
                                        </p:tgtEl>
                                        <p:attrNameLst>
                                          <p:attrName>ppt_y</p:attrName>
                                        </p:attrNameLst>
                                      </p:cBhvr>
                                      <p:tavLst>
                                        <p:tav tm="0">
                                          <p:val>
                                            <p:strVal val="#ppt_y-.1"/>
                                          </p:val>
                                        </p:tav>
                                        <p:tav tm="100000">
                                          <p:val>
                                            <p:strVal val="#ppt_y"/>
                                          </p:val>
                                        </p:tav>
                                      </p:tavLst>
                                    </p:anim>
                                  </p:childTnLst>
                                </p:cTn>
                              </p:par>
                            </p:childTnLst>
                          </p:cTn>
                        </p:par>
                        <p:par>
                          <p:cTn id="61" fill="hold">
                            <p:stCondLst>
                              <p:cond delay="4000"/>
                            </p:stCondLst>
                            <p:childTnLst>
                              <p:par>
                                <p:cTn id="62" presetID="47"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9" grpId="0" animBg="1"/>
      <p:bldP spid="23" grpId="0" animBg="1"/>
      <p:bldP spid="24"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1588"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1588"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9433" y="4062297"/>
            <a:ext cx="5716630" cy="553998"/>
          </a:xfrm>
          <a:prstGeom prst="rect">
            <a:avLst/>
          </a:prstGeom>
        </p:spPr>
        <p:txBody>
          <a:bodyPr wrap="none">
            <a:spAutoFit/>
          </a:bodyPr>
          <a:lstStyle/>
          <a:p>
            <a:pPr algn="r">
              <a:defRPr/>
            </a:pPr>
            <a:r>
              <a:rPr lang="en-US" kern="0" dirty="0">
                <a:ln>
                  <a:solidFill>
                    <a:srgbClr val="FFFFFF">
                      <a:alpha val="0"/>
                    </a:srgbClr>
                  </a:solidFill>
                </a:ln>
                <a:solidFill>
                  <a:srgbClr val="FFFFFF">
                    <a:alpha val="99000"/>
                  </a:srgbClr>
                </a:solidFill>
              </a:rPr>
              <a:t>Of Information will be created in 2011</a:t>
            </a:r>
          </a:p>
          <a:p>
            <a:pPr algn="r">
              <a:defRPr/>
            </a:pPr>
            <a:r>
              <a:rPr lang="en-US" sz="1200" i="1" kern="0" dirty="0">
                <a:ln>
                  <a:solidFill>
                    <a:srgbClr val="FFFFFF">
                      <a:alpha val="0"/>
                    </a:srgbClr>
                  </a:solidFill>
                </a:ln>
                <a:solidFill>
                  <a:srgbClr val="FFFFFF">
                    <a:alpha val="99000"/>
                  </a:srgbClr>
                </a:solidFill>
              </a:rPr>
              <a:t>Source: </a:t>
            </a:r>
            <a:r>
              <a:rPr lang="en-US" sz="1200" i="1" kern="0" dirty="0" err="1">
                <a:ln>
                  <a:solidFill>
                    <a:srgbClr val="FFFFFF">
                      <a:alpha val="0"/>
                    </a:srgbClr>
                  </a:solidFill>
                </a:ln>
                <a:solidFill>
                  <a:srgbClr val="FFFFFF">
                    <a:alpha val="99000"/>
                  </a:srgbClr>
                </a:solidFill>
              </a:rPr>
              <a:t>CenturyLink</a:t>
            </a:r>
            <a:r>
              <a:rPr lang="en-US" sz="1200" i="1" kern="0" dirty="0">
                <a:ln>
                  <a:solidFill>
                    <a:srgbClr val="FFFFFF">
                      <a:alpha val="0"/>
                    </a:srgbClr>
                  </a:solidFill>
                </a:ln>
                <a:solidFill>
                  <a:srgbClr val="FFFFFF">
                    <a:alpha val="99000"/>
                  </a:srgbClr>
                </a:solidFill>
              </a:rPr>
              <a:t> resource center, as reported in The </a:t>
            </a:r>
            <a:r>
              <a:rPr lang="en-US" sz="1200" i="1" kern="0" dirty="0" err="1">
                <a:ln>
                  <a:solidFill>
                    <a:srgbClr val="FFFFFF">
                      <a:alpha val="0"/>
                    </a:srgbClr>
                  </a:solidFill>
                </a:ln>
                <a:solidFill>
                  <a:srgbClr val="FFFFFF">
                    <a:alpha val="99000"/>
                  </a:srgbClr>
                </a:solidFill>
              </a:rPr>
              <a:t>readwriteweb</a:t>
            </a:r>
            <a:r>
              <a:rPr lang="en-US" sz="1200" i="1" kern="0" dirty="0">
                <a:ln>
                  <a:solidFill>
                    <a:srgbClr val="FFFFFF">
                      <a:alpha val="0"/>
                    </a:srgbClr>
                  </a:solidFill>
                </a:ln>
                <a:solidFill>
                  <a:srgbClr val="FFFFFF">
                    <a:alpha val="99000"/>
                  </a:srgbClr>
                </a:solidFill>
              </a:rPr>
              <a:t>, Nov 17, 2011</a:t>
            </a:r>
          </a:p>
        </p:txBody>
      </p:sp>
      <p:sp>
        <p:nvSpPr>
          <p:cNvPr id="310" name="Rectangle 309"/>
          <p:cNvSpPr/>
          <p:nvPr>
            <p:custDataLst>
              <p:tags r:id="rId6"/>
            </p:custDataLst>
          </p:nvPr>
        </p:nvSpPr>
        <p:spPr>
          <a:xfrm>
            <a:off x="623179" y="2263811"/>
            <a:ext cx="7137723" cy="2092881"/>
          </a:xfrm>
          <a:prstGeom prst="rect">
            <a:avLst/>
          </a:prstGeom>
        </p:spPr>
        <p:txBody>
          <a:bodyPr wrap="none" anchor="ctr">
            <a:spAutoFit/>
          </a:bodyPr>
          <a:lstStyle/>
          <a:p>
            <a:r>
              <a:rPr lang="en-US" sz="13000" dirty="0">
                <a:ln>
                  <a:solidFill>
                    <a:srgbClr val="FFFFFF">
                      <a:alpha val="0"/>
                    </a:srgbClr>
                  </a:solidFill>
                </a:ln>
                <a:solidFill>
                  <a:srgbClr val="FFFFFF">
                    <a:alpha val="99000"/>
                  </a:srgbClr>
                </a:solidFill>
                <a:latin typeface="Segoe UI Light" pitchFamily="34" charset="0"/>
              </a:rPr>
              <a:t>1.8 </a:t>
            </a:r>
            <a:r>
              <a:rPr lang="en-US" sz="6600" dirty="0">
                <a:ln>
                  <a:solidFill>
                    <a:srgbClr val="FFFFFF">
                      <a:alpha val="0"/>
                    </a:srgbClr>
                  </a:solidFill>
                </a:ln>
                <a:solidFill>
                  <a:srgbClr val="FFFFFF">
                    <a:alpha val="99000"/>
                  </a:srgbClr>
                </a:solidFill>
                <a:latin typeface="Segoe UI Light" pitchFamily="34" charset="0"/>
              </a:rPr>
              <a:t>ZETTABYTES</a:t>
            </a:r>
            <a:endParaRPr lang="en-US" sz="6600" baseline="30000" dirty="0">
              <a:ln>
                <a:solidFill>
                  <a:srgbClr val="FFFFFF">
                    <a:alpha val="0"/>
                  </a:srgbClr>
                </a:solidFill>
              </a:ln>
              <a:solidFill>
                <a:srgbClr val="FFFFFF">
                  <a:alpha val="99000"/>
                </a:srgbClr>
              </a:solidFill>
              <a:latin typeface="Segoe UI Light" pitchFamily="34" charset="0"/>
            </a:endParaRPr>
          </a:p>
        </p:txBody>
      </p:sp>
    </p:spTree>
    <p:extLst>
      <p:ext uri="{BB962C8B-B14F-4D97-AF65-F5344CB8AC3E}">
        <p14:creationId xmlns:p14="http://schemas.microsoft.com/office/powerpoint/2010/main" val="212259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1588"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1588"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9433" y="4062297"/>
            <a:ext cx="5716630" cy="553998"/>
          </a:xfrm>
          <a:prstGeom prst="rect">
            <a:avLst/>
          </a:prstGeom>
        </p:spPr>
        <p:txBody>
          <a:bodyPr wrap="none">
            <a:spAutoFit/>
          </a:bodyPr>
          <a:lstStyle/>
          <a:p>
            <a:pPr algn="r">
              <a:defRPr/>
            </a:pPr>
            <a:r>
              <a:rPr lang="en-US" kern="0" dirty="0">
                <a:ln>
                  <a:solidFill>
                    <a:srgbClr val="FFFFFF">
                      <a:alpha val="0"/>
                    </a:srgbClr>
                  </a:solidFill>
                </a:ln>
                <a:solidFill>
                  <a:srgbClr val="FFFFFF">
                    <a:alpha val="99000"/>
                  </a:srgbClr>
                </a:solidFill>
              </a:rPr>
              <a:t>By 2015</a:t>
            </a:r>
          </a:p>
          <a:p>
            <a:pPr algn="r">
              <a:defRPr/>
            </a:pPr>
            <a:r>
              <a:rPr lang="en-US" sz="1200" i="1" kern="0" dirty="0">
                <a:ln>
                  <a:solidFill>
                    <a:srgbClr val="FFFFFF">
                      <a:alpha val="0"/>
                    </a:srgbClr>
                  </a:solidFill>
                </a:ln>
                <a:solidFill>
                  <a:srgbClr val="FFFFFF">
                    <a:alpha val="99000"/>
                  </a:srgbClr>
                </a:solidFill>
              </a:rPr>
              <a:t>Source: </a:t>
            </a:r>
            <a:r>
              <a:rPr lang="en-US" sz="1200" i="1" kern="0" dirty="0" err="1">
                <a:ln>
                  <a:solidFill>
                    <a:srgbClr val="FFFFFF">
                      <a:alpha val="0"/>
                    </a:srgbClr>
                  </a:solidFill>
                </a:ln>
                <a:solidFill>
                  <a:srgbClr val="FFFFFF">
                    <a:alpha val="99000"/>
                  </a:srgbClr>
                </a:solidFill>
              </a:rPr>
              <a:t>CenturyLink</a:t>
            </a:r>
            <a:r>
              <a:rPr lang="en-US" sz="1200" i="1" kern="0" dirty="0">
                <a:ln>
                  <a:solidFill>
                    <a:srgbClr val="FFFFFF">
                      <a:alpha val="0"/>
                    </a:srgbClr>
                  </a:solidFill>
                </a:ln>
                <a:solidFill>
                  <a:srgbClr val="FFFFFF">
                    <a:alpha val="99000"/>
                  </a:srgbClr>
                </a:solidFill>
              </a:rPr>
              <a:t> resource center, as reported in The </a:t>
            </a:r>
            <a:r>
              <a:rPr lang="en-US" sz="1200" i="1" kern="0" dirty="0" err="1">
                <a:ln>
                  <a:solidFill>
                    <a:srgbClr val="FFFFFF">
                      <a:alpha val="0"/>
                    </a:srgbClr>
                  </a:solidFill>
                </a:ln>
                <a:solidFill>
                  <a:srgbClr val="FFFFFF">
                    <a:alpha val="99000"/>
                  </a:srgbClr>
                </a:solidFill>
              </a:rPr>
              <a:t>readwriteweb</a:t>
            </a:r>
            <a:r>
              <a:rPr lang="en-US" sz="1200" i="1" kern="0" dirty="0">
                <a:ln>
                  <a:solidFill>
                    <a:srgbClr val="FFFFFF">
                      <a:alpha val="0"/>
                    </a:srgbClr>
                  </a:solidFill>
                </a:ln>
                <a:solidFill>
                  <a:srgbClr val="FFFFFF">
                    <a:alpha val="99000"/>
                  </a:srgbClr>
                </a:solidFill>
              </a:rPr>
              <a:t>, Nov 17, 2011</a:t>
            </a:r>
          </a:p>
        </p:txBody>
      </p:sp>
      <p:sp>
        <p:nvSpPr>
          <p:cNvPr id="310" name="Rectangle 309"/>
          <p:cNvSpPr/>
          <p:nvPr>
            <p:custDataLst>
              <p:tags r:id="rId6"/>
            </p:custDataLst>
          </p:nvPr>
        </p:nvSpPr>
        <p:spPr>
          <a:xfrm>
            <a:off x="623179" y="2263811"/>
            <a:ext cx="7137723" cy="2092881"/>
          </a:xfrm>
          <a:prstGeom prst="rect">
            <a:avLst/>
          </a:prstGeom>
        </p:spPr>
        <p:txBody>
          <a:bodyPr wrap="none" anchor="ctr">
            <a:spAutoFit/>
          </a:bodyPr>
          <a:lstStyle/>
          <a:p>
            <a:r>
              <a:rPr lang="en-US" sz="13000" dirty="0">
                <a:ln>
                  <a:solidFill>
                    <a:srgbClr val="FFFFFF">
                      <a:alpha val="0"/>
                    </a:srgbClr>
                  </a:solidFill>
                </a:ln>
                <a:solidFill>
                  <a:srgbClr val="FFFFFF">
                    <a:alpha val="99000"/>
                  </a:srgbClr>
                </a:solidFill>
                <a:latin typeface="Segoe UI Light" pitchFamily="34" charset="0"/>
              </a:rPr>
              <a:t>7.9 </a:t>
            </a:r>
            <a:r>
              <a:rPr lang="en-US" sz="6600" dirty="0">
                <a:ln>
                  <a:solidFill>
                    <a:srgbClr val="FFFFFF">
                      <a:alpha val="0"/>
                    </a:srgbClr>
                  </a:solidFill>
                </a:ln>
                <a:solidFill>
                  <a:srgbClr val="FFFFFF">
                    <a:alpha val="99000"/>
                  </a:srgbClr>
                </a:solidFill>
                <a:latin typeface="Segoe UI Light" pitchFamily="34" charset="0"/>
              </a:rPr>
              <a:t>ZETTABYTES</a:t>
            </a:r>
            <a:endParaRPr lang="en-US" sz="6600" baseline="30000" dirty="0">
              <a:ln>
                <a:solidFill>
                  <a:srgbClr val="FFFFFF">
                    <a:alpha val="0"/>
                  </a:srgbClr>
                </a:solidFill>
              </a:ln>
              <a:solidFill>
                <a:srgbClr val="FFFFFF">
                  <a:alpha val="99000"/>
                </a:srgbClr>
              </a:solidFill>
              <a:latin typeface="Segoe UI Light" pitchFamily="34" charset="0"/>
            </a:endParaRPr>
          </a:p>
        </p:txBody>
      </p:sp>
    </p:spTree>
    <p:extLst>
      <p:ext uri="{BB962C8B-B14F-4D97-AF65-F5344CB8AC3E}">
        <p14:creationId xmlns:p14="http://schemas.microsoft.com/office/powerpoint/2010/main" val="3596096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34137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3475380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Example Scenario</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3391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rPr>
              <a:t>OPERATIONAL DATA</a:t>
            </a:r>
          </a:p>
        </p:txBody>
      </p:sp>
      <p:sp>
        <p:nvSpPr>
          <p:cNvPr id="5" name="Title 4"/>
          <p:cNvSpPr>
            <a:spLocks noGrp="1"/>
          </p:cNvSpPr>
          <p:nvPr>
            <p:ph type="title" idx="4294967295"/>
            <p:custDataLst>
              <p:tags r:id="rId4"/>
            </p:custDataLst>
          </p:nvPr>
        </p:nvSpPr>
        <p:spPr>
          <a:xfrm>
            <a:off x="320040" y="228600"/>
            <a:ext cx="11152188" cy="747713"/>
          </a:xfrm>
        </p:spPr>
        <p:txBody>
          <a:bodyPr>
            <a:normAutofit fontScale="90000"/>
          </a:bodyPr>
          <a:lstStyle/>
          <a:p>
            <a:r>
              <a:rPr lang="en-US" dirty="0"/>
              <a:t>Traditional </a:t>
            </a:r>
            <a:r>
              <a:rPr lang="en-US" dirty="0" smtClean="0"/>
              <a:t>E-Commerce </a:t>
            </a:r>
            <a:r>
              <a:rPr lang="en-US" dirty="0"/>
              <a:t>D</a:t>
            </a:r>
            <a:r>
              <a:rPr lang="en-US" dirty="0" smtClean="0"/>
              <a:t>ata </a:t>
            </a:r>
            <a:r>
              <a:rPr lang="en-US" dirty="0"/>
              <a:t>F</a:t>
            </a:r>
            <a:r>
              <a:rPr lang="en-US" dirty="0" smtClean="0"/>
              <a:t>low</a:t>
            </a:r>
            <a:endParaRPr lang="en-US" dirty="0"/>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TextBox 4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8" fill="hold" nodeType="with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22" presetClass="entr" presetSubtype="8" fill="hold" nodeType="withEffect">
                                  <p:stCondLst>
                                    <p:cond delay="25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10" presetClass="entr" presetSubtype="0" fill="hold"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10"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0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rPr>
              <a:t>OPERATIONAL DATA</a:t>
            </a:r>
          </a:p>
        </p:txBody>
      </p:sp>
      <p:sp>
        <p:nvSpPr>
          <p:cNvPr id="5" name="Title 4"/>
          <p:cNvSpPr>
            <a:spLocks noGrp="1"/>
          </p:cNvSpPr>
          <p:nvPr>
            <p:ph type="title" idx="4294967295"/>
            <p:custDataLst>
              <p:tags r:id="rId4"/>
            </p:custDataLst>
          </p:nvPr>
        </p:nvSpPr>
        <p:spPr>
          <a:xfrm>
            <a:off x="320541" y="229732"/>
            <a:ext cx="12433300" cy="747713"/>
          </a:xfrm>
        </p:spPr>
        <p:txBody>
          <a:bodyPr>
            <a:normAutofit fontScale="90000"/>
          </a:bodyPr>
          <a:lstStyle/>
          <a:p>
            <a:r>
              <a:rPr lang="en-US" dirty="0"/>
              <a:t>New </a:t>
            </a:r>
            <a:r>
              <a:rPr lang="en-US" dirty="0" smtClean="0"/>
              <a:t>E-Commerce </a:t>
            </a:r>
            <a:r>
              <a:rPr lang="en-US" dirty="0"/>
              <a:t>B</a:t>
            </a:r>
            <a:r>
              <a:rPr lang="en-US" dirty="0" smtClean="0"/>
              <a:t>ig </a:t>
            </a:r>
            <a:r>
              <a:rPr lang="en-US" dirty="0"/>
              <a:t>D</a:t>
            </a:r>
            <a:r>
              <a:rPr lang="en-US" dirty="0" smtClean="0"/>
              <a:t>ata </a:t>
            </a:r>
            <a:r>
              <a:rPr lang="en-US" dirty="0"/>
              <a:t>F</a:t>
            </a:r>
            <a:r>
              <a:rPr lang="en-US" dirty="0" smtClean="0"/>
              <a:t>low</a:t>
            </a:r>
            <a:endParaRPr lang="en-US" dirty="0"/>
          </a:p>
        </p:txBody>
      </p:sp>
      <p:grpSp>
        <p:nvGrpSpPr>
          <p:cNvPr id="41" name="Group 40"/>
          <p:cNvGrpSpPr/>
          <p:nvPr/>
        </p:nvGrpSpPr>
        <p:grpSpPr>
          <a:xfrm>
            <a:off x="5027903" y="4133347"/>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a:solidFill>
                        <a:srgbClr val="FFFFFF">
                          <a:alpha val="99000"/>
                        </a:srgbClr>
                      </a:solidFill>
                    </a:rPr>
                    <a:t> Raw Data</a:t>
                  </a:r>
                </a:p>
                <a:p>
                  <a:pPr>
                    <a:lnSpc>
                      <a:spcPct val="80000"/>
                    </a:lnSpc>
                    <a:spcBef>
                      <a:spcPct val="20000"/>
                    </a:spcBef>
                    <a:buSzPct val="80000"/>
                  </a:pPr>
                  <a:r>
                    <a:rPr lang="en-US" sz="800" dirty="0">
                      <a:solidFill>
                        <a:srgbClr val="FFFFFF">
                          <a:alpha val="99000"/>
                        </a:srgbClr>
                      </a:solidFill>
                    </a:rPr>
                    <a:t>“Store it All”</a:t>
                  </a:r>
                </a:p>
                <a:p>
                  <a:pPr>
                    <a:lnSpc>
                      <a:spcPct val="80000"/>
                    </a:lnSpc>
                    <a:spcBef>
                      <a:spcPct val="20000"/>
                    </a:spcBef>
                    <a:buSzPct val="80000"/>
                  </a:pPr>
                  <a:r>
                    <a:rPr lang="en-US" sz="800" dirty="0">
                      <a:solidFill>
                        <a:srgbClr val="FFFFFF">
                          <a:alpha val="99000"/>
                        </a:srgbClr>
                      </a:solidFill>
                    </a:rPr>
                    <a:t> Cluster</a:t>
                  </a: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a:solidFill>
                        <a:srgbClr val="FFFFFF">
                          <a:alpha val="99000"/>
                        </a:srgbClr>
                      </a:solidFill>
                    </a:rPr>
                    <a:t> Raw Data</a:t>
                  </a:r>
                </a:p>
                <a:p>
                  <a:pPr>
                    <a:lnSpc>
                      <a:spcPct val="80000"/>
                    </a:lnSpc>
                    <a:spcBef>
                      <a:spcPct val="20000"/>
                    </a:spcBef>
                    <a:buSzPct val="80000"/>
                  </a:pPr>
                  <a:r>
                    <a:rPr lang="en-US" sz="800" dirty="0">
                      <a:solidFill>
                        <a:srgbClr val="FFFFFF">
                          <a:alpha val="99000"/>
                        </a:srgbClr>
                      </a:solidFill>
                    </a:rPr>
                    <a:t>“Store it All”</a:t>
                  </a:r>
                </a:p>
                <a:p>
                  <a:pPr>
                    <a:lnSpc>
                      <a:spcPct val="80000"/>
                    </a:lnSpc>
                    <a:spcBef>
                      <a:spcPct val="20000"/>
                    </a:spcBef>
                    <a:buSzPct val="80000"/>
                  </a:pPr>
                  <a:r>
                    <a:rPr lang="en-US" sz="800" dirty="0">
                      <a:solidFill>
                        <a:srgbClr val="FFFFFF">
                          <a:alpha val="99000"/>
                        </a:srgbClr>
                      </a:solidFill>
                    </a:rPr>
                    <a:t> Cluster</a:t>
                  </a: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 name="TextBox 106"/>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0" name="TextBox 10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7430152" y="4457831"/>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cs typeface="Arial"/>
            </a:endParaRPr>
          </a:p>
        </p:txBody>
      </p:sp>
      <p:sp>
        <p:nvSpPr>
          <p:cNvPr id="133" name="Round Same Side Corner Rectangle 73"/>
          <p:cNvSpPr/>
          <p:nvPr/>
        </p:nvSpPr>
        <p:spPr>
          <a:xfrm>
            <a:off x="7430151" y="4457831"/>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r>
              <a:rPr lang="en-US" sz="1200" kern="0" dirty="0">
                <a:ln>
                  <a:solidFill>
                    <a:srgbClr val="FFFFFF">
                      <a:alpha val="0"/>
                    </a:srgbClr>
                  </a:solidFill>
                </a:ln>
                <a:solidFill>
                  <a:srgbClr val="00B0F0">
                    <a:lumMod val="90000"/>
                    <a:lumOff val="10000"/>
                    <a:alpha val="99000"/>
                  </a:srgbClr>
                </a:solidFill>
                <a:cs typeface="Arial"/>
              </a:rPr>
              <a:t>How much do views </a:t>
            </a:r>
            <a:br>
              <a:rPr lang="en-US" sz="1200" kern="0" dirty="0">
                <a:ln>
                  <a:solidFill>
                    <a:srgbClr val="FFFFFF">
                      <a:alpha val="0"/>
                    </a:srgbClr>
                  </a:solidFill>
                </a:ln>
                <a:solidFill>
                  <a:srgbClr val="00B0F0">
                    <a:lumMod val="90000"/>
                    <a:lumOff val="10000"/>
                    <a:alpha val="99000"/>
                  </a:srgbClr>
                </a:solidFill>
                <a:cs typeface="Arial"/>
              </a:rPr>
            </a:br>
            <a:r>
              <a:rPr lang="en-US" sz="1200" kern="0" dirty="0">
                <a:ln>
                  <a:solidFill>
                    <a:srgbClr val="FFFFFF">
                      <a:alpha val="0"/>
                    </a:srgbClr>
                  </a:solidFill>
                </a:ln>
                <a:solidFill>
                  <a:srgbClr val="00B0F0">
                    <a:lumMod val="90000"/>
                    <a:lumOff val="10000"/>
                    <a:alpha val="99000"/>
                  </a:srgbClr>
                </a:solidFill>
                <a:cs typeface="Arial"/>
              </a:rPr>
              <a:t>for certain products increase when our TV ads run?</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Understanding the Basics</a:t>
            </a:r>
            <a:r>
              <a:rPr lang="en-US" sz="3200" dirty="0"/>
              <a:t/>
            </a:r>
            <a:br>
              <a:rPr lang="en-US" sz="3200" dirty="0"/>
            </a:br>
            <a:endParaRPr lang="en-US" dirty="0"/>
          </a:p>
        </p:txBody>
      </p:sp>
      <p:sp>
        <p:nvSpPr>
          <p:cNvPr id="2" name="Text Placeholder 1"/>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41341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t>Characteristics of </a:t>
            </a:r>
            <a:r>
              <a:rPr lang="en-US" dirty="0" smtClean="0"/>
              <a:t>Big Data</a:t>
            </a:r>
            <a:endParaRPr lang="en-US" dirty="0"/>
          </a:p>
        </p:txBody>
      </p:sp>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kern="0" dirty="0">
                <a:ln>
                  <a:solidFill>
                    <a:srgbClr val="FFFFFF">
                      <a:alpha val="0"/>
                    </a:srgbClr>
                  </a:solidFill>
                </a:ln>
                <a:solidFill>
                  <a:srgbClr val="FFFFFF"/>
                </a:solidFill>
                <a:latin typeface="Segoe UI Light" pitchFamily="34" charset="0"/>
                <a:cs typeface="Arial"/>
              </a:rPr>
              <a:t>Large Data Volumes</a:t>
            </a:r>
          </a:p>
        </p:txBody>
      </p:sp>
      <p:grpSp>
        <p:nvGrpSpPr>
          <p:cNvPr id="9" name="Group 8"/>
          <p:cNvGrpSpPr/>
          <p:nvPr/>
        </p:nvGrpSpPr>
        <p:grpSpPr>
          <a:xfrm>
            <a:off x="1330521" y="2746267"/>
            <a:ext cx="3108960" cy="1508760"/>
            <a:chOff x="554233" y="2746267"/>
            <a:chExt cx="3108960" cy="1508760"/>
          </a:xfrm>
        </p:grpSpPr>
        <p:sp>
          <p:nvSpPr>
            <p:cNvPr id="74" name="Round Same Side Corner Rectangle 73"/>
            <p:cNvSpPr/>
            <p:nvPr/>
          </p:nvSpPr>
          <p:spPr>
            <a:xfrm>
              <a:off x="554233"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200" kern="0" spc="-100" dirty="0">
                  <a:ln>
                    <a:solidFill>
                      <a:srgbClr val="FFFFFF">
                        <a:alpha val="0"/>
                      </a:srgbClr>
                    </a:solidFill>
                  </a:ln>
                  <a:solidFill>
                    <a:srgbClr val="FFFFFF"/>
                  </a:solidFill>
                  <a:latin typeface="Segoe UI Light" pitchFamily="34" charset="0"/>
                  <a:cs typeface="Arial"/>
                </a:rPr>
                <a:t>Non-traditional Data Types</a:t>
              </a:r>
            </a:p>
          </p:txBody>
        </p:sp>
        <p:pic>
          <p:nvPicPr>
            <p:cNvPr id="117" name="Picture 116" descr="non.png"/>
            <p:cNvPicPr>
              <a:picLocks noChangeAspect="1"/>
            </p:cNvPicPr>
            <p:nvPr/>
          </p:nvPicPr>
          <p:blipFill>
            <a:blip r:embed="rId7" cstate="print"/>
            <a:stretch>
              <a:fillRect/>
            </a:stretch>
          </p:blipFill>
          <p:spPr>
            <a:xfrm>
              <a:off x="1454031" y="2978568"/>
              <a:ext cx="1309364" cy="741172"/>
            </a:xfrm>
            <a:prstGeom prst="rect">
              <a:avLst/>
            </a:prstGeom>
            <a:effectLst/>
          </p:spPr>
        </p:pic>
      </p:grpSp>
      <p:sp>
        <p:nvSpPr>
          <p:cNvPr id="134" name="Isosceles Triangle 133"/>
          <p:cNvSpPr/>
          <p:nvPr/>
        </p:nvSpPr>
        <p:spPr bwMode="auto">
          <a:xfrm rot="10800000">
            <a:off x="1330520" y="4255028"/>
            <a:ext cx="9526666" cy="572027"/>
          </a:xfrm>
          <a:prstGeom prst="triangle">
            <a:avLst/>
          </a:prstGeom>
          <a:solidFill>
            <a:schemeClr val="bg2">
              <a:lumMod val="90000"/>
            </a:schemeClr>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5" name="Round Same Side Corner Rectangle 73"/>
          <p:cNvSpPr/>
          <p:nvPr/>
        </p:nvSpPr>
        <p:spPr>
          <a:xfrm>
            <a:off x="1330520" y="4933861"/>
            <a:ext cx="9526666" cy="164592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8073752" y="5069470"/>
            <a:ext cx="1799961" cy="1408035"/>
          </a:xfrm>
          <a:prstGeom prst="rect">
            <a:avLst/>
          </a:prstGeom>
          <a:effectLst/>
        </p:spPr>
      </p:pic>
      <p:grpSp>
        <p:nvGrpSpPr>
          <p:cNvPr id="10" name="Group 9"/>
          <p:cNvGrpSpPr/>
          <p:nvPr/>
        </p:nvGrpSpPr>
        <p:grpSpPr>
          <a:xfrm>
            <a:off x="7748226" y="1146067"/>
            <a:ext cx="3108960" cy="1508760"/>
            <a:chOff x="7999412" y="1146067"/>
            <a:chExt cx="3108960" cy="1508760"/>
          </a:xfrm>
        </p:grpSpPr>
        <p:sp>
          <p:nvSpPr>
            <p:cNvPr id="48" name="Round Same Side Corner Rectangle 73"/>
            <p:cNvSpPr/>
            <p:nvPr/>
          </p:nvSpPr>
          <p:spPr>
            <a:xfrm>
              <a:off x="7999412"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kern="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9224918" y="1324631"/>
              <a:ext cx="657948" cy="78652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
        <p:nvSpPr>
          <p:cNvPr id="35" name="Freeform 83"/>
          <p:cNvSpPr>
            <a:spLocks noEditPoints="1"/>
          </p:cNvSpPr>
          <p:nvPr/>
        </p:nvSpPr>
        <p:spPr bwMode="black">
          <a:xfrm>
            <a:off x="5325998" y="1711236"/>
            <a:ext cx="1529802" cy="16149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nvGrpSpPr>
          <p:cNvPr id="8" name="Group 7"/>
          <p:cNvGrpSpPr/>
          <p:nvPr/>
        </p:nvGrpSpPr>
        <p:grpSpPr>
          <a:xfrm>
            <a:off x="1330521" y="1146067"/>
            <a:ext cx="3108960" cy="1508760"/>
            <a:chOff x="554233" y="1146067"/>
            <a:chExt cx="3108960" cy="1508760"/>
          </a:xfrm>
        </p:grpSpPr>
        <p:sp>
          <p:nvSpPr>
            <p:cNvPr id="45" name="Round Same Side Corner Rectangle 73"/>
            <p:cNvSpPr/>
            <p:nvPr/>
          </p:nvSpPr>
          <p:spPr>
            <a:xfrm>
              <a:off x="554233"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kern="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1545628" y="1451631"/>
              <a:ext cx="1126170" cy="600921"/>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grpSp>
        <p:nvGrpSpPr>
          <p:cNvPr id="11" name="Group 10"/>
          <p:cNvGrpSpPr/>
          <p:nvPr/>
        </p:nvGrpSpPr>
        <p:grpSpPr>
          <a:xfrm>
            <a:off x="7748226" y="2746267"/>
            <a:ext cx="3108960" cy="1508760"/>
            <a:chOff x="7999412" y="2746267"/>
            <a:chExt cx="3108960" cy="1508760"/>
          </a:xfrm>
        </p:grpSpPr>
        <p:sp>
          <p:nvSpPr>
            <p:cNvPr id="49" name="Round Same Side Corner Rectangle 73"/>
            <p:cNvSpPr/>
            <p:nvPr/>
          </p:nvSpPr>
          <p:spPr>
            <a:xfrm>
              <a:off x="7999412"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kern="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9072620" y="3001186"/>
              <a:ext cx="962545" cy="673321"/>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fontScale="90000"/>
          </a:bodyPr>
          <a:lstStyle/>
          <a:p>
            <a:r>
              <a:rPr lang="en-US" dirty="0" smtClean="0"/>
              <a:t>RDBMS vs. Hadoop</a:t>
            </a:r>
            <a:endParaRPr lang="en-US" dirty="0"/>
          </a:p>
        </p:txBody>
      </p:sp>
      <p:sp>
        <p:nvSpPr>
          <p:cNvPr id="3" name="Text Placeholder 2"/>
          <p:cNvSpPr>
            <a:spLocks noGrp="1"/>
          </p:cNvSpPr>
          <p:nvPr>
            <p:ph type="body" sz="quarter" idx="10"/>
          </p:nvPr>
        </p:nvSpPr>
        <p:spPr>
          <a:xfrm>
            <a:off x="520702" y="1447800"/>
            <a:ext cx="11149013" cy="553870"/>
          </a:xfrm>
        </p:spPr>
        <p:txBody>
          <a:bodyPr>
            <a:normAutofit fontScale="92500" lnSpcReduction="10000"/>
          </a:bodyPr>
          <a:lstStyle/>
          <a:p>
            <a:endParaRPr lang="en-US"/>
          </a:p>
        </p:txBody>
      </p:sp>
      <p:graphicFrame>
        <p:nvGraphicFramePr>
          <p:cNvPr id="24" name="Table 23"/>
          <p:cNvGraphicFramePr>
            <a:graphicFrameLocks noGrp="1"/>
          </p:cNvGraphicFramePr>
          <p:nvPr>
            <p:extLst/>
          </p:nvPr>
        </p:nvGraphicFramePr>
        <p:xfrm>
          <a:off x="521358" y="1448598"/>
          <a:ext cx="11151195" cy="4310137"/>
        </p:xfrm>
        <a:graphic>
          <a:graphicData uri="http://schemas.openxmlformats.org/drawingml/2006/table">
            <a:tbl>
              <a:tblPr bandRow="1">
                <a:tableStyleId>{5C22544A-7EE6-4342-B048-85BDC9FD1C3A}</a:tableStyleId>
              </a:tblPr>
              <a:tblGrid>
                <a:gridCol w="1828065"/>
                <a:gridCol w="4661565"/>
                <a:gridCol w="4661565"/>
              </a:tblGrid>
              <a:tr h="551469">
                <a:tc>
                  <a:txBody>
                    <a:bodyPr/>
                    <a:lstStyle/>
                    <a:p>
                      <a:pPr algn="ctr"/>
                      <a:endParaRPr lang="en-US" sz="2000" b="1" dirty="0">
                        <a:ln>
                          <a:solidFill>
                            <a:schemeClr val="bg1">
                              <a:alpha val="0"/>
                            </a:schemeClr>
                          </a:solidFill>
                        </a:ln>
                        <a:solidFill>
                          <a:schemeClr val="bg1"/>
                        </a:solidFill>
                        <a:latin typeface="+mj-lt"/>
                      </a:endParaRPr>
                    </a:p>
                  </a:txBody>
                  <a:tcPr marL="91403" marR="91403" marT="45701" marB="457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0" kern="1200" cap="all" baseline="0" dirty="0" smtClean="0">
                          <a:solidFill>
                            <a:schemeClr val="lt1">
                              <a:alpha val="99000"/>
                            </a:schemeClr>
                          </a:solidFill>
                          <a:latin typeface="+mj-lt"/>
                          <a:ea typeface="+mn-ea"/>
                          <a:cs typeface="+mn-cs"/>
                        </a:rPr>
                        <a:t>RDBMS</a:t>
                      </a:r>
                      <a:endParaRPr lang="en-US" sz="2400" b="0" kern="1200" cap="all" baseline="0" dirty="0">
                        <a:solidFill>
                          <a:schemeClr val="lt1">
                            <a:alpha val="99000"/>
                          </a:schemeClr>
                        </a:solidFill>
                        <a:latin typeface="+mj-lt"/>
                        <a:ea typeface="+mn-ea"/>
                        <a:cs typeface="+mn-cs"/>
                      </a:endParaRPr>
                    </a:p>
                  </a:txBody>
                  <a:tcPr marL="91403"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363" rtl="0" eaLnBrk="1" latinLnBrk="0" hangingPunct="1"/>
                      <a:r>
                        <a:rPr lang="en-US" sz="2400" b="0" kern="1200" cap="all" baseline="0" dirty="0" smtClean="0">
                          <a:solidFill>
                            <a:schemeClr val="lt1">
                              <a:alpha val="99000"/>
                            </a:schemeClr>
                          </a:solidFill>
                          <a:latin typeface="+mj-lt"/>
                          <a:ea typeface="+mn-ea"/>
                          <a:cs typeface="+mn-cs"/>
                        </a:rPr>
                        <a:t>Hadoop</a:t>
                      </a:r>
                      <a:endParaRPr lang="en-US" sz="2400" b="0" kern="1200" cap="all" baseline="0" dirty="0">
                        <a:solidFill>
                          <a:schemeClr val="lt1">
                            <a:alpha val="99000"/>
                          </a:schemeClr>
                        </a:solidFill>
                        <a:latin typeface="+mj-lt"/>
                        <a:ea typeface="+mn-ea"/>
                        <a:cs typeface="+mn-cs"/>
                      </a:endParaRPr>
                    </a:p>
                  </a:txBody>
                  <a:tcPr marL="91403" marR="91403" marT="45701" marB="45701" anchor="ct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531146">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Data size</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(Hexabytes)</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31146">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Access</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31146">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Updates</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31146">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Structure</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31146">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Integrity</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51469">
                <a:tc>
                  <a:txBody>
                    <a:bodyPr/>
                    <a:lstStyle/>
                    <a:p>
                      <a:pPr algn="r"/>
                      <a:r>
                        <a:rPr lang="en-US" sz="2000" kern="1200" dirty="0" smtClean="0">
                          <a:solidFill>
                            <a:schemeClr val="accent2">
                              <a:alpha val="99000"/>
                            </a:schemeClr>
                          </a:solidFill>
                          <a:latin typeface="Segoe UI" panose="020B0502040204020203" pitchFamily="34" charset="0"/>
                          <a:ea typeface="+mn-ea"/>
                          <a:cs typeface="Segoe UI" panose="020B0502040204020203" pitchFamily="34" charset="0"/>
                        </a:rPr>
                        <a:t>Scaling</a:t>
                      </a:r>
                      <a:endParaRPr lang="en-US" sz="2000" kern="1200" dirty="0">
                        <a:solidFill>
                          <a:schemeClr val="accent2">
                            <a:alpha val="99000"/>
                          </a:schemeClr>
                        </a:solidFill>
                        <a:latin typeface="Segoe UI" panose="020B0502040204020203" pitchFamily="34" charset="0"/>
                        <a:ea typeface="+mn-ea"/>
                        <a:cs typeface="Segoe UI" panose="020B0502040204020203" pitchFamily="34" charset="0"/>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rowSpan="2">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51469">
                <a:tc>
                  <a:txBody>
                    <a:bodyPr/>
                    <a:lstStyle/>
                    <a:p>
                      <a:pPr algn="r"/>
                      <a:endParaRPr lang="en-US" sz="2400" kern="1200" dirty="0">
                        <a:solidFill>
                          <a:srgbClr val="595959">
                            <a:alpha val="99000"/>
                          </a:srgbClr>
                        </a:solidFill>
                        <a:latin typeface="Segoe UI Light" pitchFamily="34" charset="0"/>
                        <a:ea typeface="+mn-ea"/>
                        <a:cs typeface="+mn-cs"/>
                      </a:endParaRPr>
                    </a:p>
                  </a:txBody>
                  <a:tcPr marL="91403" marR="182806" marT="45701" marB="45701"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l"/>
                      <a:endParaRPr lang="en-US" sz="2000" b="0" i="1" kern="1200" dirty="0">
                        <a:ln>
                          <a:solidFill>
                            <a:schemeClr val="bg1">
                              <a:alpha val="0"/>
                            </a:schemeClr>
                          </a:solidFill>
                        </a:ln>
                        <a:solidFill>
                          <a:srgbClr val="595959">
                            <a:alpha val="99000"/>
                          </a:srgbClr>
                        </a:solidFill>
                        <a:latin typeface="+mn-lt"/>
                        <a:ea typeface="+mn-ea"/>
                        <a:cs typeface="+mn-cs"/>
                      </a:endParaRPr>
                    </a:p>
                  </a:txBody>
                  <a:tcPr marL="186521" marR="93260" marT="46630" marB="4663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vMerge="1">
                  <a:txBody>
                    <a:bodyPr/>
                    <a:lstStyle/>
                    <a:p>
                      <a:pPr algn="l"/>
                      <a:endParaRPr lang="en-US" sz="2000" b="0" i="1" kern="1200" dirty="0">
                        <a:ln>
                          <a:solidFill>
                            <a:schemeClr val="bg1">
                              <a:alpha val="0"/>
                            </a:schemeClr>
                          </a:solidFill>
                        </a:ln>
                        <a:solidFill>
                          <a:srgbClr val="595959">
                            <a:alpha val="99000"/>
                          </a:srgbClr>
                        </a:solidFill>
                        <a:latin typeface="+mn-lt"/>
                        <a:ea typeface="+mn-ea"/>
                        <a:cs typeface="+mn-cs"/>
                      </a:endParaRPr>
                    </a:p>
                  </a:txBody>
                  <a:tcPr marL="186521" marR="93260" marT="46630" marB="46630"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6413" y="6062539"/>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rgbClr val="00B0F0"/>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4" cstate="print">
            <a:grayscl/>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0313385" y="4937845"/>
            <a:ext cx="960191" cy="720143"/>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6010670" y="4801936"/>
            <a:ext cx="519443" cy="85605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03" tIns="45701" rIns="91403" bIns="45701" numCol="1" anchor="t" anchorCtr="0" compatLnSpc="1">
            <a:prstTxWarp prst="textNoShape">
              <a:avLst/>
            </a:prstTxWarp>
          </a:bodyPr>
          <a:lstStyle/>
          <a:p>
            <a:pPr defTabSz="1218387"/>
            <a:endParaRPr lang="en-US" sz="2399" dirty="0">
              <a:solidFill>
                <a:srgbClr val="292929"/>
              </a:solidFill>
            </a:endParaRPr>
          </a:p>
        </p:txBody>
      </p:sp>
    </p:spTree>
    <p:extLst>
      <p:ext uri="{BB962C8B-B14F-4D97-AF65-F5344CB8AC3E}">
        <p14:creationId xmlns:p14="http://schemas.microsoft.com/office/powerpoint/2010/main" val="410849051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469567" y="1363061"/>
            <a:ext cx="8961914" cy="15417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469567" y="2965627"/>
            <a:ext cx="8961914" cy="15453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469567" y="4560044"/>
            <a:ext cx="8961914" cy="15453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normAutofit fontScale="90000"/>
          </a:bodyPr>
          <a:lstStyle/>
          <a:p>
            <a:r>
              <a:rPr lang="en-US" dirty="0" smtClean="0"/>
              <a:t>Programming HDInsight</a:t>
            </a:r>
            <a:endParaRPr lang="en-US" dirty="0"/>
          </a:p>
        </p:txBody>
      </p:sp>
      <p:grpSp>
        <p:nvGrpSpPr>
          <p:cNvPr id="6" name="Group 5"/>
          <p:cNvGrpSpPr/>
          <p:nvPr/>
        </p:nvGrpSpPr>
        <p:grpSpPr>
          <a:xfrm>
            <a:off x="288142" y="1363060"/>
            <a:ext cx="2130848" cy="1545336"/>
            <a:chOff x="531948" y="1197957"/>
            <a:chExt cx="1828800" cy="1143000"/>
          </a:xfrm>
        </p:grpSpPr>
        <p:sp>
          <p:nvSpPr>
            <p:cNvPr id="100" name="Rectangle 99"/>
            <p:cNvSpPr/>
            <p:nvPr/>
          </p:nvSpPr>
          <p:spPr bwMode="auto">
            <a:xfrm>
              <a:off x="531948" y="1197957"/>
              <a:ext cx="1828800" cy="1143000"/>
            </a:xfrm>
            <a:prstGeom prst="rect">
              <a:avLst/>
            </a:prstGeom>
            <a:solidFill>
              <a:schemeClr val="accent2"/>
            </a:solidFill>
            <a:ln w="38100" cap="flat" cmpd="sng" algn="ctr">
              <a:noFill/>
              <a:prstDash val="solid"/>
              <a:headEnd type="none" w="med" len="med"/>
              <a:tailEnd type="none" w="med" len="med"/>
            </a:ln>
            <a:effectLst/>
          </p:spPr>
          <p:txBody>
            <a:bodyPr vert="horz" wrap="square" lIns="101527" tIns="50764" rIns="101527" bIns="50764" numCol="1" rtlCol="0" anchor="ctr" anchorCtr="0" compatLnSpc="1">
              <a:prstTxWarp prst="textNoShape">
                <a:avLst/>
              </a:prstTxWarp>
            </a:bodyPr>
            <a:lstStyle/>
            <a:p>
              <a:pPr algn="ctr" defTabSz="761147" fontAlgn="base">
                <a:spcBef>
                  <a:spcPct val="0"/>
                </a:spcBef>
                <a:spcAft>
                  <a:spcPct val="0"/>
                </a:spcAft>
                <a:defRPr/>
              </a:pPr>
              <a:endParaRPr lang="en-US" sz="1466" kern="0" dirty="0">
                <a:gradFill>
                  <a:gsLst>
                    <a:gs pos="0">
                      <a:srgbClr val="FFFFFF"/>
                    </a:gs>
                    <a:gs pos="100000">
                      <a:srgbClr val="FFFFFF"/>
                    </a:gs>
                  </a:gsLst>
                  <a:lin ang="5400000" scaled="0"/>
                </a:gradFill>
                <a:latin typeface="Segoe"/>
              </a:endParaRPr>
            </a:p>
          </p:txBody>
        </p:sp>
        <p:sp>
          <p:nvSpPr>
            <p:cNvPr id="61" name="TextBox 60"/>
            <p:cNvSpPr txBox="1"/>
            <p:nvPr/>
          </p:nvSpPr>
          <p:spPr>
            <a:xfrm>
              <a:off x="730296" y="1541967"/>
              <a:ext cx="1515697" cy="627896"/>
            </a:xfrm>
            <a:prstGeom prst="rect">
              <a:avLst/>
            </a:prstGeom>
            <a:noFill/>
          </p:spPr>
          <p:txBody>
            <a:bodyPr wrap="square" lIns="0" tIns="0" rIns="0" bIns="0" rtlCol="0">
              <a:spAutoFit/>
            </a:bodyPr>
            <a:lstStyle/>
            <a:p>
              <a:pPr defTabSz="1218387"/>
              <a:r>
                <a:rPr lang="en-US" sz="1999" spc="-71" dirty="0">
                  <a:gradFill>
                    <a:gsLst>
                      <a:gs pos="2917">
                        <a:srgbClr val="FFFFFF"/>
                      </a:gs>
                      <a:gs pos="30000">
                        <a:srgbClr val="FFFFFF"/>
                      </a:gs>
                    </a:gsLst>
                    <a:lin ang="5400000" scaled="0"/>
                  </a:gradFill>
                </a:rPr>
                <a:t>Existing ecosystem</a:t>
              </a:r>
            </a:p>
          </p:txBody>
        </p:sp>
      </p:grpSp>
      <p:sp>
        <p:nvSpPr>
          <p:cNvPr id="81" name="TextBox 80"/>
          <p:cNvSpPr txBox="1"/>
          <p:nvPr/>
        </p:nvSpPr>
        <p:spPr>
          <a:xfrm>
            <a:off x="2637590" y="1952952"/>
            <a:ext cx="8844468" cy="361978"/>
          </a:xfrm>
          <a:prstGeom prst="rect">
            <a:avLst/>
          </a:prstGeom>
          <a:noFill/>
        </p:spPr>
        <p:txBody>
          <a:bodyPr wrap="square" lIns="0" tIns="0" rIns="0" bIns="0" rtlCol="0">
            <a:spAutoFit/>
          </a:bodyPr>
          <a:lstStyle/>
          <a:p>
            <a:pPr defTabSz="761397">
              <a:defRPr/>
            </a:pPr>
            <a:r>
              <a:rPr lang="en-US" sz="2352" kern="0" dirty="0">
                <a:solidFill>
                  <a:srgbClr val="505050"/>
                </a:solidFill>
                <a:cs typeface="Segoe UI" panose="020B0502040204020203" pitchFamily="34" charset="0"/>
              </a:rPr>
              <a:t>Hive, Pig, Mahout, Cascading, Scalding, Scoobi, Pegasus…</a:t>
            </a:r>
          </a:p>
        </p:txBody>
      </p:sp>
      <p:grpSp>
        <p:nvGrpSpPr>
          <p:cNvPr id="3" name="Group 2"/>
          <p:cNvGrpSpPr/>
          <p:nvPr/>
        </p:nvGrpSpPr>
        <p:grpSpPr>
          <a:xfrm>
            <a:off x="288142" y="2965627"/>
            <a:ext cx="2181425" cy="1545336"/>
            <a:chOff x="1148442" y="1645493"/>
            <a:chExt cx="1655249" cy="875732"/>
          </a:xfrm>
        </p:grpSpPr>
        <p:sp>
          <p:nvSpPr>
            <p:cNvPr id="102" name="Rectangle 101"/>
            <p:cNvSpPr/>
            <p:nvPr/>
          </p:nvSpPr>
          <p:spPr bwMode="auto">
            <a:xfrm>
              <a:off x="1148442" y="1645493"/>
              <a:ext cx="1616872" cy="875732"/>
            </a:xfrm>
            <a:prstGeom prst="rect">
              <a:avLst/>
            </a:prstGeom>
            <a:solidFill>
              <a:schemeClr val="accent2"/>
            </a:solidFill>
            <a:ln w="38100" cap="flat" cmpd="sng" algn="ctr">
              <a:noFill/>
              <a:prstDash val="solid"/>
              <a:headEnd type="none" w="med" len="med"/>
              <a:tailEnd type="none" w="med" len="med"/>
            </a:ln>
            <a:effectLst/>
          </p:spPr>
          <p:txBody>
            <a:bodyPr vert="horz" wrap="square" lIns="101527" tIns="50764" rIns="101527" bIns="50764" numCol="1" rtlCol="0" anchor="ctr" anchorCtr="0" compatLnSpc="1">
              <a:prstTxWarp prst="textNoShape">
                <a:avLst/>
              </a:prstTxWarp>
            </a:bodyPr>
            <a:lstStyle/>
            <a:p>
              <a:pPr algn="ctr" defTabSz="761147" fontAlgn="base">
                <a:spcBef>
                  <a:spcPct val="0"/>
                </a:spcBef>
                <a:spcAft>
                  <a:spcPct val="0"/>
                </a:spcAft>
                <a:defRPr/>
              </a:pPr>
              <a:endParaRPr lang="en-US" sz="1466" kern="0" dirty="0">
                <a:gradFill>
                  <a:gsLst>
                    <a:gs pos="0">
                      <a:srgbClr val="FFFFFF"/>
                    </a:gs>
                    <a:gs pos="100000">
                      <a:srgbClr val="FFFFFF"/>
                    </a:gs>
                  </a:gsLst>
                  <a:lin ang="5400000" scaled="0"/>
                </a:gradFill>
                <a:latin typeface="Segoe"/>
              </a:endParaRPr>
            </a:p>
          </p:txBody>
        </p:sp>
        <p:sp>
          <p:nvSpPr>
            <p:cNvPr id="62" name="TextBox 61"/>
            <p:cNvSpPr txBox="1"/>
            <p:nvPr/>
          </p:nvSpPr>
          <p:spPr>
            <a:xfrm>
              <a:off x="1307018" y="1958034"/>
              <a:ext cx="1496673" cy="240538"/>
            </a:xfrm>
            <a:prstGeom prst="rect">
              <a:avLst/>
            </a:prstGeom>
            <a:noFill/>
          </p:spPr>
          <p:txBody>
            <a:bodyPr wrap="square" lIns="0" tIns="0" rIns="0" bIns="0" rtlCol="0">
              <a:spAutoFit/>
            </a:bodyPr>
            <a:lstStyle/>
            <a:p>
              <a:pPr defTabSz="1218387"/>
              <a:r>
                <a:rPr lang="en-US" sz="1999" spc="-71" dirty="0">
                  <a:gradFill>
                    <a:gsLst>
                      <a:gs pos="2917">
                        <a:srgbClr val="FFFFFF"/>
                      </a:gs>
                      <a:gs pos="30000">
                        <a:srgbClr val="FFFFFF"/>
                      </a:gs>
                    </a:gsLst>
                    <a:lin ang="5400000" scaled="0"/>
                  </a:gradFill>
                </a:rPr>
                <a:t>Microsoft .NET</a:t>
              </a:r>
            </a:p>
          </p:txBody>
        </p:sp>
      </p:grpSp>
      <p:grpSp>
        <p:nvGrpSpPr>
          <p:cNvPr id="36" name="Group 35"/>
          <p:cNvGrpSpPr/>
          <p:nvPr/>
        </p:nvGrpSpPr>
        <p:grpSpPr>
          <a:xfrm>
            <a:off x="288143" y="4560043"/>
            <a:ext cx="2152970" cy="1545336"/>
            <a:chOff x="1133972" y="4423855"/>
            <a:chExt cx="1632581" cy="875732"/>
          </a:xfrm>
        </p:grpSpPr>
        <p:sp>
          <p:nvSpPr>
            <p:cNvPr id="39" name="Rectangle 38"/>
            <p:cNvSpPr/>
            <p:nvPr/>
          </p:nvSpPr>
          <p:spPr bwMode="auto">
            <a:xfrm>
              <a:off x="1133972" y="4423855"/>
              <a:ext cx="1615806" cy="875732"/>
            </a:xfrm>
            <a:prstGeom prst="rect">
              <a:avLst/>
            </a:prstGeom>
            <a:solidFill>
              <a:schemeClr val="accent2"/>
            </a:solidFill>
            <a:ln w="38100" cap="flat" cmpd="sng" algn="ctr">
              <a:noFill/>
              <a:prstDash val="solid"/>
              <a:headEnd type="none" w="med" len="med"/>
              <a:tailEnd type="none" w="med" len="med"/>
            </a:ln>
            <a:effectLst/>
          </p:spPr>
          <p:txBody>
            <a:bodyPr vert="horz" wrap="square" lIns="101527" tIns="50764" rIns="101527" bIns="50764" numCol="1" rtlCol="0" anchor="ctr" anchorCtr="0" compatLnSpc="1">
              <a:prstTxWarp prst="textNoShape">
                <a:avLst/>
              </a:prstTxWarp>
            </a:bodyPr>
            <a:lstStyle/>
            <a:p>
              <a:pPr algn="ctr" defTabSz="761147" fontAlgn="base">
                <a:spcBef>
                  <a:spcPct val="0"/>
                </a:spcBef>
                <a:spcAft>
                  <a:spcPct val="0"/>
                </a:spcAft>
                <a:defRPr/>
              </a:pPr>
              <a:endParaRPr lang="en-US" sz="1466" kern="0" dirty="0">
                <a:gradFill>
                  <a:gsLst>
                    <a:gs pos="0">
                      <a:srgbClr val="FFFFFF"/>
                    </a:gs>
                    <a:gs pos="100000">
                      <a:srgbClr val="FFFFFF"/>
                    </a:gs>
                  </a:gsLst>
                  <a:lin ang="5400000" scaled="0"/>
                </a:gradFill>
                <a:latin typeface="Segoe"/>
              </a:endParaRPr>
            </a:p>
          </p:txBody>
        </p:sp>
        <p:sp>
          <p:nvSpPr>
            <p:cNvPr id="41" name="TextBox 40"/>
            <p:cNvSpPr txBox="1"/>
            <p:nvPr/>
          </p:nvSpPr>
          <p:spPr>
            <a:xfrm>
              <a:off x="1309218" y="4768901"/>
              <a:ext cx="1457335" cy="240500"/>
            </a:xfrm>
            <a:prstGeom prst="rect">
              <a:avLst/>
            </a:prstGeom>
            <a:noFill/>
          </p:spPr>
          <p:txBody>
            <a:bodyPr wrap="square" lIns="0" tIns="0" rIns="0" bIns="0" rtlCol="0">
              <a:spAutoFit/>
            </a:bodyPr>
            <a:lstStyle/>
            <a:p>
              <a:pPr defTabSz="1218387"/>
              <a:r>
                <a:rPr lang="en-US" sz="1999" spc="-71" dirty="0">
                  <a:gradFill>
                    <a:gsLst>
                      <a:gs pos="2917">
                        <a:srgbClr val="FFFFFF"/>
                      </a:gs>
                      <a:gs pos="30000">
                        <a:srgbClr val="FFFFFF"/>
                      </a:gs>
                    </a:gsLst>
                    <a:lin ang="5400000" scaled="0"/>
                  </a:gradFill>
                </a:rPr>
                <a:t>DevOps / IT Pros</a:t>
              </a:r>
            </a:p>
          </p:txBody>
        </p:sp>
      </p:grpSp>
      <p:sp>
        <p:nvSpPr>
          <p:cNvPr id="45" name="TextBox 44"/>
          <p:cNvSpPr txBox="1"/>
          <p:nvPr/>
        </p:nvSpPr>
        <p:spPr>
          <a:xfrm>
            <a:off x="2637590" y="3554511"/>
            <a:ext cx="8844467" cy="361959"/>
          </a:xfrm>
          <a:prstGeom prst="rect">
            <a:avLst/>
          </a:prstGeom>
          <a:noFill/>
        </p:spPr>
        <p:txBody>
          <a:bodyPr wrap="square" lIns="0" tIns="0" rIns="0" bIns="0" rtlCol="0">
            <a:spAutoFit/>
          </a:bodyPr>
          <a:lstStyle/>
          <a:p>
            <a:pPr defTabSz="761397">
              <a:defRPr/>
            </a:pPr>
            <a:r>
              <a:rPr lang="en-US" sz="2352" kern="0" dirty="0">
                <a:solidFill>
                  <a:srgbClr val="505050"/>
                </a:solidFill>
                <a:cs typeface="Segoe UI" panose="020B0502040204020203" pitchFamily="34" charset="0"/>
              </a:rPr>
              <a:t>C#, F# Map/Reduce, Microsoft .NET management clients</a:t>
            </a:r>
          </a:p>
        </p:txBody>
      </p:sp>
      <p:sp>
        <p:nvSpPr>
          <p:cNvPr id="48" name="TextBox 47"/>
          <p:cNvSpPr txBox="1"/>
          <p:nvPr/>
        </p:nvSpPr>
        <p:spPr>
          <a:xfrm>
            <a:off x="2637589" y="5168919"/>
            <a:ext cx="8844467" cy="361978"/>
          </a:xfrm>
          <a:prstGeom prst="rect">
            <a:avLst/>
          </a:prstGeom>
          <a:noFill/>
        </p:spPr>
        <p:txBody>
          <a:bodyPr wrap="square" lIns="0" tIns="0" rIns="0" bIns="0" rtlCol="0">
            <a:spAutoFit/>
          </a:bodyPr>
          <a:lstStyle/>
          <a:p>
            <a:pPr defTabSz="761397">
              <a:defRPr/>
            </a:pPr>
            <a:r>
              <a:rPr lang="en-US" sz="2352" kern="0" dirty="0">
                <a:solidFill>
                  <a:srgbClr val="505050"/>
                </a:solidFill>
                <a:cs typeface="Segoe UI" panose="020B0502040204020203" pitchFamily="34" charset="0"/>
              </a:rPr>
              <a:t>PowerShell, cross-platform CLI tools</a:t>
            </a:r>
          </a:p>
        </p:txBody>
      </p:sp>
    </p:spTree>
    <p:extLst>
      <p:ext uri="{BB962C8B-B14F-4D97-AF65-F5344CB8AC3E}">
        <p14:creationId xmlns:p14="http://schemas.microsoft.com/office/powerpoint/2010/main" val="320488528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7806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54937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50"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51470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677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763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74"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290472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181472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69</a:t>
            </a:fld>
            <a:endParaRPr lang="en-US" dirty="0"/>
          </a:p>
        </p:txBody>
      </p:sp>
    </p:spTree>
    <p:extLst>
      <p:ext uri="{BB962C8B-B14F-4D97-AF65-F5344CB8AC3E}">
        <p14:creationId xmlns:p14="http://schemas.microsoft.com/office/powerpoint/2010/main" val="361845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ctrTitle"/>
          </p:nvPr>
        </p:nvSpPr>
        <p:spPr/>
        <p:txBody>
          <a:bodyPr/>
          <a:lstStyle/>
          <a:p>
            <a:r>
              <a:rPr lang="en-US" dirty="0"/>
              <a:t>Microsoft </a:t>
            </a:r>
            <a:r>
              <a:rPr lang="en-US" dirty="0" smtClean="0"/>
              <a:t>Azure SQL </a:t>
            </a:r>
            <a:r>
              <a:rPr lang="en-US" dirty="0"/>
              <a:t>Database</a:t>
            </a:r>
          </a:p>
        </p:txBody>
      </p:sp>
    </p:spTree>
    <p:extLst>
      <p:ext uri="{BB962C8B-B14F-4D97-AF65-F5344CB8AC3E}">
        <p14:creationId xmlns:p14="http://schemas.microsoft.com/office/powerpoint/2010/main" val="42154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70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12820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pPr/>
              <a:t>71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69499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
        <p:nvSpPr>
          <p:cNvPr id="4" name="Slide Number Placeholder 3"/>
          <p:cNvSpPr>
            <a:spLocks noGrp="1"/>
          </p:cNvSpPr>
          <p:nvPr>
            <p:ph type="sldNum" sz="quarter" idx="12"/>
          </p:nvPr>
        </p:nvSpPr>
        <p:spPr/>
        <p:txBody>
          <a:bodyPr/>
          <a:lstStyle/>
          <a:p>
            <a:fld id="{0A164282-434E-41D4-9582-783D542A7B68}" type="slidenum">
              <a:rPr lang="en-US" smtClean="0"/>
              <a:pPr/>
              <a:t>72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155557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pPr/>
              <a:t>73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93101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22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94010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3740582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NoSQL</a:t>
            </a:r>
            <a:endParaRPr lang="en-US" dirty="0"/>
          </a:p>
        </p:txBody>
      </p:sp>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76</a:t>
            </a:fld>
            <a:endParaRPr lang="en-US"/>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bg2"/>
                </a:solidFill>
              </a:rPr>
              <a:t>Generally more scalable</a:t>
            </a:r>
            <a:endParaRPr lang="en-US" sz="4400" dirty="0"/>
          </a:p>
        </p:txBody>
      </p:sp>
      <p:sp>
        <p:nvSpPr>
          <p:cNvPr id="3" name="Content Placeholder 2"/>
          <p:cNvSpPr>
            <a:spLocks noGrp="1"/>
          </p:cNvSpPr>
          <p:nvPr>
            <p:ph idx="1"/>
          </p:nvPr>
        </p:nvSpPr>
        <p:spPr/>
        <p:txBody>
          <a:bodyPr>
            <a:noAutofit/>
          </a:bodyPr>
          <a:lstStyle/>
          <a:p>
            <a:r>
              <a:rPr lang="en-US" sz="2800" dirty="0" smtClean="0">
                <a:solidFill>
                  <a:schemeClr val="bg2"/>
                </a:solidFill>
              </a:rPr>
              <a:t>The storage engines of NoSQL stores are designed to minimize contentions enabling higher throughput and therefore more scalable</a:t>
            </a:r>
          </a:p>
          <a:p>
            <a:r>
              <a:rPr lang="en-US" sz="2800" dirty="0" smtClean="0"/>
              <a:t>Lower </a:t>
            </a:r>
            <a:r>
              <a:rPr lang="en-US" sz="2800" dirty="0"/>
              <a:t>transaction capability </a:t>
            </a:r>
            <a:r>
              <a:rPr lang="en-US" sz="2800" dirty="0" smtClean="0"/>
              <a:t>in NoSQL results in less contention and therefore more scalable</a:t>
            </a:r>
          </a:p>
          <a:p>
            <a:r>
              <a:rPr lang="en-US" sz="2800" dirty="0" smtClean="0">
                <a:sym typeface="Wingdings" panose="05000000000000000000" pitchFamily="2" charset="2"/>
              </a:rPr>
              <a:t>Less </a:t>
            </a:r>
            <a:r>
              <a:rPr lang="en-US" sz="2800" dirty="0">
                <a:sym typeface="Wingdings" panose="05000000000000000000" pitchFamily="2" charset="2"/>
              </a:rPr>
              <a:t>complex query processor </a:t>
            </a:r>
            <a:r>
              <a:rPr lang="en-US" sz="2800" dirty="0" smtClean="0">
                <a:sym typeface="Wingdings" panose="05000000000000000000" pitchFamily="2" charset="2"/>
              </a:rPr>
              <a:t>means that a </a:t>
            </a:r>
            <a:r>
              <a:rPr lang="en-US" sz="2800" dirty="0">
                <a:sym typeface="Wingdings" panose="05000000000000000000" pitchFamily="2" charset="2"/>
              </a:rPr>
              <a:t>single query can’t degrade service</a:t>
            </a:r>
          </a:p>
          <a:p>
            <a:r>
              <a:rPr lang="en-US" sz="2800" dirty="0">
                <a:sym typeface="Wingdings" panose="05000000000000000000" pitchFamily="2" charset="2"/>
              </a:rPr>
              <a:t>Built-in replication </a:t>
            </a:r>
            <a:r>
              <a:rPr lang="en-US" sz="2800" dirty="0" smtClean="0">
                <a:sym typeface="Wingdings" panose="05000000000000000000" pitchFamily="2" charset="2"/>
              </a:rPr>
              <a:t>capability means that store can scale out which better aligns to other application tiers (e.g. websites)</a:t>
            </a:r>
          </a:p>
          <a:p>
            <a:r>
              <a:rPr lang="en-US" sz="2800" dirty="0" smtClean="0">
                <a:sym typeface="Wingdings" panose="05000000000000000000" pitchFamily="2" charset="2"/>
              </a:rPr>
              <a:t>No fixed schema or lower schema requirements</a:t>
            </a:r>
            <a:endParaRPr lang="en-US" sz="2800" dirty="0"/>
          </a:p>
        </p:txBody>
      </p:sp>
      <p:sp>
        <p:nvSpPr>
          <p:cNvPr id="4" name="Slide Number Placeholder 3"/>
          <p:cNvSpPr>
            <a:spLocks noGrp="1"/>
          </p:cNvSpPr>
          <p:nvPr>
            <p:ph type="sldNum" sz="quarter" idx="4294967295"/>
          </p:nvPr>
        </p:nvSpPr>
        <p:spPr>
          <a:xfrm>
            <a:off x="8897420" y="6256216"/>
            <a:ext cx="2743200" cy="365125"/>
          </a:xfrm>
          <a:prstGeom prst="rect">
            <a:avLst/>
          </a:prstGeom>
        </p:spPr>
        <p:txBody>
          <a:bodyPr/>
          <a:lstStyle/>
          <a:p>
            <a:fld id="{0A164282-434E-41D4-9582-783D542A7B68}" type="slidenum">
              <a:rPr lang="en-US" smtClean="0"/>
              <a:pPr/>
              <a:t>77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NoSQL on Azure</a:t>
            </a:r>
            <a:endParaRPr lang="en-US" sz="4400" dirty="0"/>
          </a:p>
        </p:txBody>
      </p:sp>
      <p:sp>
        <p:nvSpPr>
          <p:cNvPr id="3" name="Content Placeholder 2"/>
          <p:cNvSpPr>
            <a:spLocks noGrp="1"/>
          </p:cNvSpPr>
          <p:nvPr>
            <p:ph idx="1"/>
          </p:nvPr>
        </p:nvSpPr>
        <p:spPr/>
        <p:txBody>
          <a:bodyPr>
            <a:noAutofit/>
          </a:bodyPr>
          <a:lstStyle/>
          <a:p>
            <a:r>
              <a:rPr lang="en-US" sz="2800" dirty="0" smtClean="0"/>
              <a:t>Azure Tables service is NoSQL row store</a:t>
            </a:r>
          </a:p>
          <a:p>
            <a:r>
              <a:rPr lang="en-US" sz="2800" dirty="0" err="1" smtClean="0"/>
              <a:t>MongoDB</a:t>
            </a:r>
            <a:r>
              <a:rPr lang="en-US" sz="2800" dirty="0" smtClean="0"/>
              <a:t> is a document (JSON) store </a:t>
            </a:r>
          </a:p>
          <a:p>
            <a:r>
              <a:rPr lang="en-US" sz="2800" dirty="0" smtClean="0"/>
              <a:t>Cassandra is a columnar store with excellent replication</a:t>
            </a:r>
          </a:p>
          <a:p>
            <a:r>
              <a:rPr lang="en-US" sz="2800" dirty="0" err="1" smtClean="0"/>
              <a:t>HBase</a:t>
            </a:r>
            <a:r>
              <a:rPr lang="en-US" sz="2800" dirty="0" smtClean="0"/>
              <a:t> is a Big Data (Hadoop) NoSQL store available in HDInsight</a:t>
            </a:r>
            <a:endParaRPr lang="en-US" sz="2800" dirty="0"/>
          </a:p>
        </p:txBody>
      </p:sp>
      <p:sp>
        <p:nvSpPr>
          <p:cNvPr id="4" name="Slide Number Placeholder 3"/>
          <p:cNvSpPr>
            <a:spLocks noGrp="1"/>
          </p:cNvSpPr>
          <p:nvPr>
            <p:ph type="sldNum" sz="quarter" idx="4294967295"/>
          </p:nvPr>
        </p:nvSpPr>
        <p:spPr>
          <a:xfrm>
            <a:off x="8897420" y="6256216"/>
            <a:ext cx="2743200" cy="365125"/>
          </a:xfrm>
          <a:prstGeom prst="rect">
            <a:avLst/>
          </a:prstGeom>
        </p:spPr>
        <p:txBody>
          <a:bodyPr/>
          <a:lstStyle/>
          <a:p>
            <a:fld id="{0A164282-434E-41D4-9582-783D542A7B68}" type="slidenum">
              <a:rPr lang="en-US" smtClean="0"/>
              <a:pPr/>
              <a:t>78</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a:t>
            </a:r>
            <a:r>
              <a:rPr lang="en-US" sz="6000" dirty="0" err="1" smtClean="0"/>
              <a:t>DocumentDB</a:t>
            </a:r>
            <a:endParaRPr lang="en-US" sz="6000" dirty="0"/>
          </a:p>
        </p:txBody>
      </p:sp>
      <p:pic>
        <p:nvPicPr>
          <p:cNvPr id="4" name="Picture 3"/>
          <p:cNvPicPr>
            <a:picLocks noChangeAspect="1"/>
          </p:cNvPicPr>
          <p:nvPr/>
        </p:nvPicPr>
        <p:blipFill>
          <a:blip r:embed="rId2"/>
          <a:stretch>
            <a:fillRect/>
          </a:stretch>
        </p:blipFill>
        <p:spPr>
          <a:xfrm>
            <a:off x="4788310" y="2052785"/>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24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2400"/>
              </a:spcBef>
              <a:buNone/>
            </a:pPr>
            <a:r>
              <a:rPr lang="en-US" sz="4400" spc="-51" dirty="0" smtClean="0">
                <a:solidFill>
                  <a:schemeClr val="bg2"/>
                </a:solidFill>
                <a:latin typeface="+mj-lt"/>
              </a:rPr>
              <a:t>Fully Managed</a:t>
            </a:r>
          </a:p>
          <a:p>
            <a:pPr marL="252000" lvl="1" indent="0" defTabSz="914325">
              <a:spcBef>
                <a:spcPts val="24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a:p>
            <a:pPr marL="252000" lvl="1" indent="0" defTabSz="914325">
              <a:spcBef>
                <a:spcPts val="2400"/>
              </a:spcBef>
              <a:buNone/>
            </a:pPr>
            <a:r>
              <a:rPr lang="en-US" sz="4400" spc="-51" dirty="0" smtClean="0">
                <a:solidFill>
                  <a:schemeClr val="bg2"/>
                </a:solidFill>
                <a:latin typeface="+mj-lt"/>
              </a:rPr>
              <a:t>Can scale out elastically using </a:t>
            </a:r>
            <a:r>
              <a:rPr lang="en-US" sz="4400" spc="-51" dirty="0" err="1" smtClean="0">
                <a:solidFill>
                  <a:schemeClr val="bg2"/>
                </a:solidFill>
                <a:latin typeface="+mj-lt"/>
              </a:rPr>
              <a:t>ElasticScale</a:t>
            </a:r>
            <a:endParaRPr lang="en-US" sz="4400" spc="-51" dirty="0" smtClean="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082" y="406306"/>
            <a:ext cx="8960691" cy="1661993"/>
          </a:xfrm>
        </p:spPr>
        <p:txBody>
          <a:bodyPr/>
          <a:lstStyle/>
          <a:p>
            <a:r>
              <a:rPr lang="en-US" sz="6000" dirty="0" smtClean="0">
                <a:solidFill>
                  <a:schemeClr val="bg1"/>
                </a:solidFill>
              </a:rPr>
              <a:t>Today’s</a:t>
            </a:r>
            <a:br>
              <a:rPr lang="en-US" sz="6000" dirty="0" smtClean="0">
                <a:solidFill>
                  <a:schemeClr val="bg1"/>
                </a:solidFill>
              </a:rPr>
            </a:br>
            <a:r>
              <a:rPr lang="en-US" sz="6000" dirty="0" smtClean="0">
                <a:solidFill>
                  <a:schemeClr val="bg1"/>
                </a:solidFill>
              </a:rPr>
              <a:t>Modern Apps</a:t>
            </a:r>
            <a:endParaRPr lang="en-US" sz="6000" dirty="0">
              <a:solidFill>
                <a:schemeClr val="bg1"/>
              </a:solidFill>
            </a:endParaRPr>
          </a:p>
        </p:txBody>
      </p:sp>
      <p:sp>
        <p:nvSpPr>
          <p:cNvPr id="14" name="Rectangle 13"/>
          <p:cNvSpPr/>
          <p:nvPr/>
        </p:nvSpPr>
        <p:spPr bwMode="auto">
          <a:xfrm>
            <a:off x="6096001" y="1786"/>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a:solidFill>
                <a:srgbClr val="505050"/>
              </a:solidFill>
            </a:endParaRPr>
          </a:p>
        </p:txBody>
      </p:sp>
      <p:sp>
        <p:nvSpPr>
          <p:cNvPr id="24" name="Text Placeholder 3"/>
          <p:cNvSpPr txBox="1">
            <a:spLocks/>
          </p:cNvSpPr>
          <p:nvPr/>
        </p:nvSpPr>
        <p:spPr>
          <a:xfrm>
            <a:off x="6734513" y="1751024"/>
            <a:ext cx="5040519" cy="4491515"/>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1800" dirty="0">
                <a:solidFill>
                  <a:srgbClr val="0071BC"/>
                </a:solidFill>
              </a:rPr>
              <a:t>Produce and consume data at a staggering rate while requiring instantaneous response times to match user expectations</a:t>
            </a:r>
          </a:p>
          <a:p>
            <a:pPr>
              <a:lnSpc>
                <a:spcPct val="125000"/>
              </a:lnSpc>
              <a:spcBef>
                <a:spcPts val="0"/>
              </a:spcBef>
            </a:pPr>
            <a:endParaRPr lang="en-US" sz="1800" dirty="0" smtClean="0">
              <a:solidFill>
                <a:srgbClr val="0071BC"/>
              </a:solidFill>
            </a:endParaRPr>
          </a:p>
          <a:p>
            <a:pPr>
              <a:lnSpc>
                <a:spcPct val="125000"/>
              </a:lnSpc>
              <a:spcBef>
                <a:spcPts val="0"/>
              </a:spcBef>
            </a:pPr>
            <a:r>
              <a:rPr lang="en-US" sz="1800" dirty="0" smtClean="0">
                <a:solidFill>
                  <a:srgbClr val="0071BC"/>
                </a:solidFill>
              </a:rPr>
              <a:t>Developed </a:t>
            </a:r>
            <a:r>
              <a:rPr lang="en-US" sz="1800" dirty="0">
                <a:solidFill>
                  <a:srgbClr val="0071BC"/>
                </a:solidFill>
              </a:rPr>
              <a:t>iteratively with many versions supported concurrently and continuously evolving data </a:t>
            </a:r>
            <a:r>
              <a:rPr lang="en-US" sz="1800" dirty="0" smtClean="0">
                <a:solidFill>
                  <a:srgbClr val="0071BC"/>
                </a:solidFill>
              </a:rPr>
              <a:t>models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Increasingly complex, compensating for the lack of query and transactional processing in today’s NoSQL database </a:t>
            </a:r>
            <a:r>
              <a:rPr lang="en-US" sz="1800" dirty="0" smtClean="0">
                <a:solidFill>
                  <a:srgbClr val="0071BC"/>
                </a:solidFill>
              </a:rPr>
              <a:t>systems</a:t>
            </a:r>
          </a:p>
          <a:p>
            <a:pPr>
              <a:lnSpc>
                <a:spcPct val="125000"/>
              </a:lnSpc>
              <a:spcBef>
                <a:spcPts val="0"/>
              </a:spcBef>
            </a:pPr>
            <a:endParaRPr lang="en-US" sz="1800" dirty="0">
              <a:solidFill>
                <a:srgbClr val="0071BC"/>
              </a:solidFill>
            </a:endParaRPr>
          </a:p>
          <a:p>
            <a:pPr>
              <a:lnSpc>
                <a:spcPct val="125000"/>
              </a:lnSpc>
              <a:spcBef>
                <a:spcPts val="0"/>
              </a:spcBef>
            </a:pPr>
            <a:r>
              <a:rPr lang="en-US" sz="1800" dirty="0">
                <a:solidFill>
                  <a:srgbClr val="0071BC"/>
                </a:solidFill>
              </a:rPr>
              <a:t>Experience unpredictable and explosive </a:t>
            </a:r>
            <a:r>
              <a:rPr lang="en-US" sz="1800" dirty="0" smtClean="0">
                <a:solidFill>
                  <a:srgbClr val="0071BC"/>
                </a:solidFill>
              </a:rPr>
              <a:t>growth</a:t>
            </a:r>
            <a:endParaRPr lang="en-US" sz="1800" dirty="0">
              <a:solidFill>
                <a:srgbClr val="0071BC"/>
              </a:solidFill>
            </a:endParaRPr>
          </a:p>
        </p:txBody>
      </p:sp>
    </p:spTree>
    <p:extLst>
      <p:ext uri="{BB962C8B-B14F-4D97-AF65-F5344CB8AC3E}">
        <p14:creationId xmlns:p14="http://schemas.microsoft.com/office/powerpoint/2010/main" val="285471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28695" y="2299041"/>
          <a:ext cx="11003612" cy="3985688"/>
        </p:xfrm>
        <a:graphic>
          <a:graphicData uri="http://schemas.openxmlformats.org/drawingml/2006/table">
            <a:tbl>
              <a:tblPr firstRow="1" bandRow="1">
                <a:tableStyleId>{2D5ABB26-0587-4C30-8999-92F81FD0307C}</a:tableStyleId>
              </a:tblPr>
              <a:tblGrid>
                <a:gridCol w="3482180"/>
                <a:gridCol w="682991"/>
                <a:gridCol w="6838441"/>
              </a:tblGrid>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schema</a:t>
                      </a:r>
                      <a:r>
                        <a:rPr lang="en-US" sz="1800" b="1" kern="1200" baseline="0" dirty="0" smtClean="0">
                          <a:solidFill>
                            <a:schemeClr val="tx1"/>
                          </a:solidFill>
                          <a:latin typeface="Segoe UI Light"/>
                          <a:ea typeface="+mn-ea"/>
                          <a:cs typeface="+mn-cs"/>
                        </a:rPr>
                        <a:t> free</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tx1"/>
                          </a:solidFill>
                          <a:latin typeface="Segoe UI Light"/>
                          <a:ea typeface="+mn-ea"/>
                          <a:cs typeface="+mn-cs"/>
                        </a:rPr>
                        <a:t> query</a:t>
                      </a:r>
                      <a:endParaRPr lang="en-US" sz="1800" b="1" kern="1200" dirty="0" smtClean="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Segoe UI Light"/>
                          <a:ea typeface="+mn-ea"/>
                          <a:cs typeface="+mn-cs"/>
                        </a:rPr>
                        <a:t>Relational and hierarchical query </a:t>
                      </a:r>
                      <a:r>
                        <a:rPr lang="en-US" sz="1400" kern="1200" dirty="0" smtClean="0">
                          <a:solidFill>
                            <a:schemeClr val="tx1"/>
                          </a:solidFill>
                          <a:latin typeface="Segoe UI Light"/>
                          <a:ea typeface="+mn-ea"/>
                          <a:cs typeface="+mn-cs"/>
                        </a:rPr>
                        <a:t>of application defined JSON data. Support for SQL queries with transforms,</a:t>
                      </a:r>
                      <a:r>
                        <a:rPr lang="en-US" sz="1400" kern="1200" baseline="0" dirty="0" smtClean="0">
                          <a:solidFill>
                            <a:schemeClr val="tx1"/>
                          </a:solidFill>
                          <a:latin typeface="Segoe UI Light"/>
                          <a:ea typeface="+mn-ea"/>
                          <a:cs typeface="+mn-cs"/>
                        </a:rPr>
                        <a:t> projections and inline evaluation of </a:t>
                      </a:r>
                      <a:r>
                        <a:rPr lang="en-US" sz="1400" b="1" kern="1200" baseline="0" dirty="0" smtClean="0">
                          <a:solidFill>
                            <a:schemeClr val="tx1"/>
                          </a:solidFill>
                          <a:latin typeface="Segoe UI Light"/>
                          <a:ea typeface="+mn-ea"/>
                          <a:cs typeface="+mn-cs"/>
                        </a:rPr>
                        <a:t>user defined JavaScript functions </a:t>
                      </a:r>
                      <a:r>
                        <a:rPr lang="en-US" sz="1400" kern="1200" baseline="0" dirty="0" smtClean="0">
                          <a:solidFill>
                            <a:schemeClr val="tx1"/>
                          </a:solidFill>
                          <a:latin typeface="Segoe UI Light"/>
                          <a:ea typeface="+mn-ea"/>
                          <a:cs typeface="+mn-cs"/>
                        </a:rPr>
                        <a:t>(UDFs). </a:t>
                      </a:r>
                      <a:r>
                        <a:rPr lang="en-US" sz="1400" b="1" kern="1200" baseline="0" dirty="0" smtClean="0">
                          <a:solidFill>
                            <a:schemeClr val="tx1"/>
                          </a:solidFill>
                          <a:latin typeface="Segoe UI Light"/>
                          <a:ea typeface="+mn-ea"/>
                          <a:cs typeface="+mn-cs"/>
                        </a:rPr>
                        <a:t>Automatic and consistent indexing </a:t>
                      </a:r>
                      <a:r>
                        <a:rPr lang="en-US" sz="1400" kern="1200" baseline="0" dirty="0" smtClean="0">
                          <a:solidFill>
                            <a:schemeClr val="tx1"/>
                          </a:solidFill>
                          <a:latin typeface="Segoe UI Light"/>
                          <a:ea typeface="+mn-ea"/>
                          <a:cs typeface="+mn-cs"/>
                        </a:rPr>
                        <a:t>of all properties.</a:t>
                      </a:r>
                      <a:r>
                        <a:rPr lang="en-US" sz="1400" kern="1200" dirty="0" smtClean="0">
                          <a:solidFill>
                            <a:schemeClr val="tx1"/>
                          </a:solidFill>
                          <a:latin typeface="Segoe UI Light"/>
                          <a:ea typeface="+mn-ea"/>
                          <a:cs typeface="+mn-cs"/>
                        </a:rPr>
                        <a:t/>
                      </a:r>
                      <a:br>
                        <a:rPr lang="en-US" sz="1400" kern="1200" dirty="0" smtClean="0">
                          <a:solidFill>
                            <a:schemeClr val="tx1"/>
                          </a:solidFill>
                          <a:latin typeface="Segoe UI Light"/>
                          <a:ea typeface="+mn-ea"/>
                          <a:cs typeface="+mn-cs"/>
                        </a:rPr>
                      </a:br>
                      <a:endParaRPr lang="en-US" sz="1400" kern="1200" dirty="0" smtClean="0">
                        <a:solidFill>
                          <a:schemeClr val="tx1"/>
                        </a:solidFill>
                        <a:latin typeface="Segoe UI Light"/>
                        <a:ea typeface="+mn-ea"/>
                        <a:cs typeface="+mn-cs"/>
                      </a:endParaRPr>
                    </a:p>
                    <a:p>
                      <a:endParaRPr lang="en-US" sz="1400" b="1" kern="1200" dirty="0" smtClean="0">
                        <a:solidFill>
                          <a:schemeClr val="tx1"/>
                        </a:solidFill>
                        <a:latin typeface="Segoe UI Light"/>
                        <a:ea typeface="+mn-ea"/>
                        <a:cs typeface="+mn-cs"/>
                      </a:endParaRPr>
                    </a:p>
                  </a:txBody>
                  <a:tcPr marL="89642" marR="89642" marT="44821" marB="44821"/>
                </a:tc>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JavaScript as a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modern T-SQL</a:t>
                      </a: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Segoe UI Light"/>
                          <a:ea typeface="+mn-ea"/>
                          <a:cs typeface="+mn-cs"/>
                        </a:rPr>
                        <a:t>Transactional execution </a:t>
                      </a:r>
                      <a:r>
                        <a:rPr lang="en-US" sz="1400" kern="1200" dirty="0" smtClean="0">
                          <a:solidFill>
                            <a:schemeClr val="tx1"/>
                          </a:solidFill>
                          <a:latin typeface="Segoe UI Light"/>
                          <a:ea typeface="+mn-ea"/>
                          <a:cs typeface="+mn-cs"/>
                        </a:rPr>
                        <a:t>of application defined stored procedures and triggers directly against database collections.</a:t>
                      </a:r>
                      <a:r>
                        <a:rPr lang="en-US" sz="1400" kern="1200" baseline="0" dirty="0" smtClean="0">
                          <a:solidFill>
                            <a:schemeClr val="tx1"/>
                          </a:solidFill>
                          <a:latin typeface="Segoe UI Light"/>
                          <a:ea typeface="+mn-ea"/>
                          <a:cs typeface="+mn-cs"/>
                        </a:rPr>
                        <a:t> </a:t>
                      </a:r>
                      <a:r>
                        <a:rPr lang="en-US" sz="1400" b="1" kern="1200" baseline="0" dirty="0" smtClean="0">
                          <a:solidFill>
                            <a:schemeClr val="tx1"/>
                          </a:solidFill>
                          <a:latin typeface="Segoe UI Light"/>
                          <a:ea typeface="+mn-ea"/>
                          <a:cs typeface="+mn-cs"/>
                        </a:rPr>
                        <a:t>Native JavaScript </a:t>
                      </a:r>
                      <a:r>
                        <a:rPr lang="en-US" sz="1400" kern="1200" baseline="0" dirty="0" smtClean="0">
                          <a:solidFill>
                            <a:schemeClr val="tx1"/>
                          </a:solidFill>
                          <a:latin typeface="Segoe UI Light"/>
                          <a:ea typeface="+mn-ea"/>
                          <a:cs typeface="+mn-cs"/>
                        </a:rPr>
                        <a:t>support eliminating the impedance mismatch between application and database schema.</a:t>
                      </a:r>
                      <a:r>
                        <a:rPr lang="en-US" sz="1400" kern="1200" dirty="0" smtClean="0">
                          <a:solidFill>
                            <a:schemeClr val="tx1"/>
                          </a:solidFill>
                          <a:latin typeface="Segoe UI Light"/>
                          <a:ea typeface="+mn-ea"/>
                          <a:cs typeface="+mn-cs"/>
                        </a:rPr>
                        <a:t/>
                      </a:r>
                      <a:br>
                        <a:rPr lang="en-US" sz="1400" kern="1200" dirty="0" smtClean="0">
                          <a:solidFill>
                            <a:schemeClr val="tx1"/>
                          </a:solidFill>
                          <a:latin typeface="Segoe UI Light"/>
                          <a:ea typeface="+mn-ea"/>
                          <a:cs typeface="+mn-cs"/>
                        </a:rPr>
                      </a:br>
                      <a:endParaRPr lang="en-US" sz="1400" b="1" kern="1200" dirty="0" smtClean="0">
                        <a:solidFill>
                          <a:schemeClr val="tx1"/>
                        </a:solidFill>
                        <a:latin typeface="Segoe UI Light"/>
                        <a:ea typeface="+mn-ea"/>
                        <a:cs typeface="+mn-cs"/>
                      </a:endParaRPr>
                    </a:p>
                    <a:p>
                      <a:endParaRPr lang="en-US" sz="1400" b="1" kern="1200" dirty="0">
                        <a:solidFill>
                          <a:schemeClr val="tx1"/>
                        </a:solidFill>
                        <a:latin typeface="Segoe UI Light"/>
                        <a:ea typeface="+mn-ea"/>
                        <a:cs typeface="+mn-cs"/>
                      </a:endParaRPr>
                    </a:p>
                  </a:txBody>
                  <a:tcPr marL="89642" marR="89642" marT="44821" marB="44821"/>
                </a:tc>
              </a:tr>
              <a:tr h="926306">
                <a:tc>
                  <a:txBody>
                    <a:bodyPr/>
                    <a:lstStyle/>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Light"/>
                          <a:ea typeface="+mn-ea"/>
                          <a:cs typeface="+mn-cs"/>
                        </a:rPr>
                        <a:t>tunable</a:t>
                      </a:r>
                      <a:r>
                        <a:rPr lang="en-US" sz="1800" b="1" kern="1200" baseline="0" dirty="0" smtClean="0">
                          <a:solidFill>
                            <a:schemeClr val="tx1"/>
                          </a:solidFill>
                          <a:latin typeface="Segoe UI Light"/>
                          <a:ea typeface="+mn-ea"/>
                          <a:cs typeface="+mn-cs"/>
                        </a:rPr>
                        <a:t> </a:t>
                      </a:r>
                    </a:p>
                    <a:p>
                      <a:pPr marL="0" marR="0" indent="0" algn="r" defTabSz="932742"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tx1"/>
                          </a:solidFill>
                          <a:latin typeface="Segoe UI Light"/>
                          <a:ea typeface="+mn-ea"/>
                          <a:cs typeface="+mn-cs"/>
                        </a:rPr>
                        <a:t>consistency</a:t>
                      </a:r>
                      <a:r>
                        <a:rPr lang="en-US" sz="1800" b="1" kern="1200" dirty="0" smtClean="0">
                          <a:solidFill>
                            <a:schemeClr val="tx1"/>
                          </a:solidFill>
                          <a:latin typeface="Segoe UI Light"/>
                          <a:ea typeface="+mn-ea"/>
                          <a:cs typeface="+mn-cs"/>
                        </a:rPr>
                        <a:t> </a:t>
                      </a:r>
                      <a:endParaRPr lang="en-US" sz="1800" kern="1200" dirty="0" smtClean="0">
                        <a:solidFill>
                          <a:schemeClr val="tx1"/>
                        </a:solidFill>
                        <a:latin typeface="Segoe UI Light"/>
                        <a:ea typeface="+mn-ea"/>
                        <a:cs typeface="+mn-cs"/>
                      </a:endParaRPr>
                    </a:p>
                    <a:p>
                      <a:endParaRPr lang="en-US" sz="1800" kern="1200" dirty="0">
                        <a:solidFill>
                          <a:schemeClr val="tx1"/>
                        </a:solidFill>
                        <a:latin typeface="Segoe UI Light"/>
                        <a:ea typeface="+mn-ea"/>
                        <a:cs typeface="+mn-cs"/>
                      </a:endParaRPr>
                    </a:p>
                  </a:txBody>
                  <a:tcPr marL="89642" marR="89642" marT="44821" marB="44821"/>
                </a:tc>
                <a:tc>
                  <a:txBody>
                    <a:bodyPr/>
                    <a:lstStyle/>
                    <a:p>
                      <a:endParaRPr lang="en-US" sz="1000" b="1" kern="1200" dirty="0">
                        <a:solidFill>
                          <a:schemeClr val="tx1"/>
                        </a:solidFill>
                        <a:latin typeface="Segoe UI Light"/>
                        <a:ea typeface="+mn-ea"/>
                        <a:cs typeface="+mn-cs"/>
                      </a:endParaRPr>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latin typeface="Segoe UI Light"/>
                          <a:ea typeface="+mn-ea"/>
                          <a:cs typeface="+mn-cs"/>
                        </a:rPr>
                        <a:t>Well</a:t>
                      </a:r>
                      <a:r>
                        <a:rPr lang="en-US" sz="1400" kern="1200" baseline="0" dirty="0" smtClean="0">
                          <a:solidFill>
                            <a:schemeClr val="tx1"/>
                          </a:solidFill>
                          <a:latin typeface="Segoe UI Light"/>
                          <a:ea typeface="+mn-ea"/>
                          <a:cs typeface="+mn-cs"/>
                        </a:rPr>
                        <a:t> defined consistency levels to achieve optimal tradeoff between consistency and performance. </a:t>
                      </a:r>
                      <a:r>
                        <a:rPr lang="en-US" sz="1400" b="1" kern="1200" baseline="0" dirty="0" smtClean="0">
                          <a:solidFill>
                            <a:schemeClr val="tx1"/>
                          </a:solidFill>
                          <a:latin typeface="Segoe UI Light"/>
                          <a:ea typeface="+mn-ea"/>
                          <a:cs typeface="+mn-cs"/>
                        </a:rPr>
                        <a:t>Four distinct consistency levels </a:t>
                      </a:r>
                      <a:r>
                        <a:rPr lang="en-US" sz="1400" kern="1200" baseline="0" dirty="0" smtClean="0">
                          <a:solidFill>
                            <a:schemeClr val="tx1"/>
                          </a:solidFill>
                          <a:latin typeface="Segoe UI Light"/>
                          <a:ea typeface="+mn-ea"/>
                          <a:cs typeface="+mn-cs"/>
                        </a:rPr>
                        <a:t>for queries and read – Strong, Bounded-Staleness, Session and Eventual. </a:t>
                      </a:r>
                      <a:r>
                        <a:rPr lang="en-US" sz="1400" b="1" kern="1200" baseline="0" dirty="0" smtClean="0">
                          <a:solidFill>
                            <a:schemeClr val="tx1"/>
                          </a:solidFill>
                          <a:latin typeface="Segoe UI Light"/>
                          <a:ea typeface="+mn-ea"/>
                          <a:cs typeface="+mn-cs"/>
                        </a:rPr>
                        <a:t>Granular control </a:t>
                      </a:r>
                      <a:r>
                        <a:rPr lang="en-US" sz="1400" kern="1200" baseline="0" dirty="0" smtClean="0">
                          <a:solidFill>
                            <a:schemeClr val="tx1"/>
                          </a:solidFill>
                          <a:latin typeface="Segoe UI Light"/>
                          <a:ea typeface="+mn-ea"/>
                          <a:cs typeface="+mn-cs"/>
                        </a:rPr>
                        <a:t>over consistency, availability and latency</a:t>
                      </a:r>
                      <a:endParaRPr lang="en-US" sz="1400" kern="1200" dirty="0" smtClean="0">
                        <a:solidFill>
                          <a:schemeClr val="tx1"/>
                        </a:solidFill>
                        <a:latin typeface="Segoe UI Light"/>
                        <a:ea typeface="+mn-ea"/>
                        <a:cs typeface="+mn-cs"/>
                      </a:endParaRPr>
                    </a:p>
                    <a:p>
                      <a:endParaRPr lang="en-US" sz="1400" b="1" kern="1200" dirty="0" smtClean="0">
                        <a:solidFill>
                          <a:schemeClr val="tx1"/>
                        </a:solidFill>
                        <a:latin typeface="Segoe UI Light"/>
                        <a:ea typeface="+mn-ea"/>
                        <a:cs typeface="+mn-cs"/>
                      </a:endParaRPr>
                    </a:p>
                  </a:txBody>
                  <a:tcPr marL="89642" marR="89642" marT="44821" marB="44821"/>
                </a:tc>
              </a:tr>
              <a:tr h="627497">
                <a:tc>
                  <a:txBody>
                    <a:bodyPr/>
                    <a:lstStyle/>
                    <a:p>
                      <a:pPr algn="r"/>
                      <a:r>
                        <a:rPr lang="en-US" sz="1800" b="1" kern="1200" dirty="0" smtClean="0">
                          <a:solidFill>
                            <a:schemeClr val="tx1"/>
                          </a:solidFill>
                          <a:latin typeface="Segoe UI Light"/>
                          <a:ea typeface="+mn-ea"/>
                          <a:cs typeface="+mn-cs"/>
                        </a:rPr>
                        <a:t>fully </a:t>
                      </a:r>
                    </a:p>
                    <a:p>
                      <a:pPr algn="r"/>
                      <a:r>
                        <a:rPr lang="en-US" sz="1800" b="1" kern="1200" dirty="0" smtClean="0">
                          <a:solidFill>
                            <a:schemeClr val="tx1"/>
                          </a:solidFill>
                          <a:latin typeface="Segoe UI Light"/>
                          <a:ea typeface="+mn-ea"/>
                          <a:cs typeface="+mn-cs"/>
                        </a:rPr>
                        <a:t>managed</a:t>
                      </a:r>
                      <a:endParaRPr lang="en-US" sz="1800" b="1" kern="1200" dirty="0">
                        <a:solidFill>
                          <a:schemeClr val="tx1"/>
                        </a:solidFill>
                        <a:latin typeface="Segoe UI Light"/>
                        <a:ea typeface="+mn-ea"/>
                        <a:cs typeface="+mn-cs"/>
                      </a:endParaRPr>
                    </a:p>
                  </a:txBody>
                  <a:tcPr marL="89642" marR="89642" marT="44821" marB="44821"/>
                </a:tc>
                <a:tc>
                  <a:txBody>
                    <a:bodyPr/>
                    <a:lstStyle/>
                    <a:p>
                      <a:endParaRPr lang="en-US" sz="1800" kern="1200" dirty="0">
                        <a:solidFill>
                          <a:schemeClr val="tx1"/>
                        </a:solidFill>
                        <a:latin typeface="Segoe UI Light"/>
                        <a:ea typeface="+mn-ea"/>
                        <a:cs typeface="+mn-cs"/>
                      </a:endParaRPr>
                    </a:p>
                  </a:txBody>
                  <a:tcPr marL="89642" marR="89642" marT="44821" marB="44821"/>
                </a:tc>
                <a:tc>
                  <a:txBody>
                    <a:bodyPr/>
                    <a:lstStyle/>
                    <a:p>
                      <a:pPr marL="0" indent="0" defTabSz="932419" fontAlgn="base">
                        <a:spcBef>
                          <a:spcPct val="0"/>
                        </a:spcBef>
                        <a:spcAft>
                          <a:spcPct val="0"/>
                        </a:spcAft>
                        <a:buFont typeface="Wingdings" panose="05000000000000000000" pitchFamily="2" charset="2"/>
                        <a:buNone/>
                      </a:pPr>
                      <a:r>
                        <a:rPr lang="en-US" sz="1400" b="1" dirty="0" smtClean="0">
                          <a:latin typeface="Segoe UI Light"/>
                        </a:rPr>
                        <a:t>Simple to provision and access </a:t>
                      </a:r>
                      <a:r>
                        <a:rPr lang="en-US" sz="1400" dirty="0" smtClean="0">
                          <a:latin typeface="Segoe UI Light"/>
                        </a:rPr>
                        <a:t>databases without managing VM or cluster infrastructure. Operated with </a:t>
                      </a:r>
                      <a:r>
                        <a:rPr lang="en-US" sz="1400" b="1" dirty="0" smtClean="0">
                          <a:latin typeface="Segoe UI Light"/>
                        </a:rPr>
                        <a:t>99.95% availability </a:t>
                      </a:r>
                      <a:r>
                        <a:rPr lang="en-US" sz="1400" dirty="0" smtClean="0">
                          <a:latin typeface="Segoe UI Light"/>
                        </a:rPr>
                        <a:t>and automatically</a:t>
                      </a:r>
                      <a:r>
                        <a:rPr lang="en-US" sz="1400" baseline="0" dirty="0" smtClean="0">
                          <a:latin typeface="Segoe UI Light"/>
                        </a:rPr>
                        <a:t> backed up to prevent against regional failures</a:t>
                      </a:r>
                      <a:endParaRPr lang="en-US" sz="1400" kern="1200" dirty="0">
                        <a:solidFill>
                          <a:schemeClr val="tx1"/>
                        </a:solidFill>
                        <a:latin typeface="Segoe UI Light"/>
                        <a:ea typeface="+mn-ea"/>
                        <a:cs typeface="+mn-cs"/>
                      </a:endParaRPr>
                    </a:p>
                  </a:txBody>
                  <a:tcPr marL="89642" marR="89642" marT="44821" marB="44821"/>
                </a:tc>
              </a:tr>
            </a:tbl>
          </a:graphicData>
        </a:graphic>
      </p:graphicFrame>
      <p:sp>
        <p:nvSpPr>
          <p:cNvPr id="11"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7" name="Title 1"/>
          <p:cNvSpPr txBox="1">
            <a:spLocks/>
          </p:cNvSpPr>
          <p:nvPr/>
        </p:nvSpPr>
        <p:spPr>
          <a:xfrm>
            <a:off x="8701078" y="201544"/>
            <a:ext cx="3321931"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intro</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grpSp>
        <p:nvGrpSpPr>
          <p:cNvPr id="46" name="Group 45"/>
          <p:cNvGrpSpPr/>
          <p:nvPr/>
        </p:nvGrpSpPr>
        <p:grpSpPr>
          <a:xfrm>
            <a:off x="1070391" y="2004530"/>
            <a:ext cx="1317461" cy="1185736"/>
            <a:chOff x="1235354" y="1250841"/>
            <a:chExt cx="1466721" cy="1295568"/>
          </a:xfrm>
        </p:grpSpPr>
        <p:sp>
          <p:nvSpPr>
            <p:cNvPr id="6" name="TextBox 5"/>
            <p:cNvSpPr txBox="1"/>
            <p:nvPr/>
          </p:nvSpPr>
          <p:spPr>
            <a:xfrm>
              <a:off x="1235354" y="1250841"/>
              <a:ext cx="1466721" cy="1295568"/>
            </a:xfrm>
            <a:prstGeom prst="rect">
              <a:avLst/>
            </a:prstGeom>
            <a:noFill/>
          </p:spPr>
          <p:txBody>
            <a:bodyPr wrap="none" lIns="179285" tIns="143428" rIns="179285" bIns="143428" rtlCol="0">
              <a:spAutoFit/>
            </a:bodyPr>
            <a:lstStyle/>
            <a:p>
              <a:pPr defTabSz="914367">
                <a:lnSpc>
                  <a:spcPct val="90000"/>
                </a:lnSpc>
              </a:pPr>
              <a:r>
                <a:rPr lang="en-US" sz="6470" dirty="0">
                  <a:solidFill>
                    <a:srgbClr val="FFFFFF">
                      <a:lumMod val="50000"/>
                    </a:srgbClr>
                  </a:solidFill>
                </a:rPr>
                <a:t>{  }</a:t>
              </a:r>
            </a:p>
          </p:txBody>
        </p:sp>
        <p:grpSp>
          <p:nvGrpSpPr>
            <p:cNvPr id="10" name="Group 9"/>
            <p:cNvGrpSpPr/>
            <p:nvPr/>
          </p:nvGrpSpPr>
          <p:grpSpPr>
            <a:xfrm rot="19041038">
              <a:off x="1799817" y="1675470"/>
              <a:ext cx="571313" cy="837578"/>
              <a:chOff x="1514575" y="5176007"/>
              <a:chExt cx="546712" cy="1108657"/>
            </a:xfrm>
          </p:grpSpPr>
          <p:sp>
            <p:nvSpPr>
              <p:cNvPr id="12" name="Oval 11"/>
              <p:cNvSpPr/>
              <p:nvPr/>
            </p:nvSpPr>
            <p:spPr bwMode="auto">
              <a:xfrm>
                <a:off x="1514575" y="5176007"/>
                <a:ext cx="546712" cy="558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720548" y="5353486"/>
                <a:ext cx="134765" cy="9311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31098" y="5281851"/>
                <a:ext cx="313664" cy="3469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1262044" y="3500042"/>
            <a:ext cx="934155" cy="566895"/>
            <a:chOff x="1131606" y="4284838"/>
            <a:chExt cx="1346844" cy="837165"/>
          </a:xfrm>
        </p:grpSpPr>
        <p:pic>
          <p:nvPicPr>
            <p:cNvPr id="16" name="Picture 4" descr="http://tyrula.com/wp-content/uploads/2014/02/icon_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06" y="4626005"/>
              <a:ext cx="495998" cy="4959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tyrula.com/wp-content/uploads/2014/02/icon_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285" y="4284838"/>
              <a:ext cx="837165" cy="83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194027" y="4689502"/>
            <a:ext cx="1070189" cy="908571"/>
            <a:chOff x="1701951" y="4576242"/>
            <a:chExt cx="3326674" cy="2241798"/>
          </a:xfrm>
        </p:grpSpPr>
        <p:sp>
          <p:nvSpPr>
            <p:cNvPr id="20" name="Oval 19"/>
            <p:cNvSpPr/>
            <p:nvPr/>
          </p:nvSpPr>
          <p:spPr bwMode="auto">
            <a:xfrm>
              <a:off x="1991615" y="4576242"/>
              <a:ext cx="2595155" cy="2045889"/>
            </a:xfrm>
            <a:prstGeom prst="ellipse">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20" idx="2"/>
              <a:endCxn id="20" idx="6"/>
            </p:cNvCxnSpPr>
            <p:nvPr/>
          </p:nvCxnSpPr>
          <p:spPr>
            <a:xfrm>
              <a:off x="1991615" y="5599187"/>
              <a:ext cx="259515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1701951" y="5645258"/>
              <a:ext cx="3326674" cy="11727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p:cNvSpPr/>
            <p:nvPr/>
          </p:nvSpPr>
          <p:spPr bwMode="auto">
            <a:xfrm rot="21069524">
              <a:off x="3101957" y="5137358"/>
              <a:ext cx="374469" cy="400595"/>
            </a:xfrm>
            <a:prstGeom prst="teardrop">
              <a:avLst>
                <a:gd name="adj" fmla="val 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657600" y="4715362"/>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4349932" y="5290067"/>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2769325" y="4715361"/>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148631" y="5287543"/>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990755" y="5750040"/>
            <a:ext cx="1476732" cy="748698"/>
            <a:chOff x="357183" y="5281771"/>
            <a:chExt cx="2717074" cy="1426986"/>
          </a:xfrm>
        </p:grpSpPr>
        <p:sp>
          <p:nvSpPr>
            <p:cNvPr id="37" name="Oval 36"/>
            <p:cNvSpPr/>
            <p:nvPr/>
          </p:nvSpPr>
          <p:spPr bwMode="auto">
            <a:xfrm>
              <a:off x="889366" y="5560113"/>
              <a:ext cx="796007" cy="718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1269183" y="5281771"/>
              <a:ext cx="1038273" cy="1102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2058508" y="5671332"/>
              <a:ext cx="522515" cy="471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57183" y="6099157"/>
              <a:ext cx="2717074"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1995795" y="5368121"/>
              <a:ext cx="522515" cy="5352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Down Arrow 41"/>
            <p:cNvSpPr/>
            <p:nvPr/>
          </p:nvSpPr>
          <p:spPr bwMode="auto">
            <a:xfrm>
              <a:off x="1266617" y="5954646"/>
              <a:ext cx="581037" cy="4911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Down Arrow 42"/>
            <p:cNvSpPr/>
            <p:nvPr/>
          </p:nvSpPr>
          <p:spPr bwMode="auto">
            <a:xfrm rot="10800000">
              <a:off x="1557535" y="5607999"/>
              <a:ext cx="581037" cy="49115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p:cNvSpPr/>
          <p:nvPr/>
        </p:nvSpPr>
        <p:spPr bwMode="auto">
          <a:xfrm>
            <a:off x="2707280" y="897016"/>
            <a:ext cx="2009682" cy="10541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1560697" fontAlgn="base"/>
            <a:r>
              <a:rPr lang="en-US" sz="1922" kern="0" dirty="0">
                <a:ln>
                  <a:solidFill>
                    <a:srgbClr val="FFFFFF">
                      <a:alpha val="0"/>
                    </a:srgbClr>
                  </a:solidFill>
                </a:ln>
                <a:solidFill>
                  <a:srgbClr val="FFFFFF"/>
                </a:solidFill>
              </a:rPr>
              <a:t>SQL Database</a:t>
            </a:r>
          </a:p>
        </p:txBody>
      </p:sp>
      <p:sp>
        <p:nvSpPr>
          <p:cNvPr id="47" name="Rectangle 46"/>
          <p:cNvSpPr/>
          <p:nvPr/>
        </p:nvSpPr>
        <p:spPr bwMode="auto">
          <a:xfrm>
            <a:off x="6873109" y="895621"/>
            <a:ext cx="2015766" cy="10541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1560697" fontAlgn="base"/>
            <a:r>
              <a:rPr lang="en-US" sz="1922" kern="0" dirty="0">
                <a:ln>
                  <a:solidFill>
                    <a:srgbClr val="FFFFFF">
                      <a:alpha val="0"/>
                    </a:srgbClr>
                  </a:solidFill>
                </a:ln>
                <a:solidFill>
                  <a:srgbClr val="FFFFFF"/>
                </a:solidFill>
              </a:rPr>
              <a:t>Tables</a:t>
            </a:r>
          </a:p>
        </p:txBody>
      </p:sp>
      <p:sp>
        <p:nvSpPr>
          <p:cNvPr id="48" name="Rectangle 47"/>
          <p:cNvSpPr/>
          <p:nvPr/>
        </p:nvSpPr>
        <p:spPr bwMode="auto">
          <a:xfrm>
            <a:off x="8962109" y="897016"/>
            <a:ext cx="2009682" cy="10541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1560697" fontAlgn="base"/>
            <a:r>
              <a:rPr lang="en-US" sz="1922" kern="0" dirty="0">
                <a:ln>
                  <a:solidFill>
                    <a:srgbClr val="FFFFFF">
                      <a:alpha val="0"/>
                    </a:srgbClr>
                  </a:solidFill>
                </a:ln>
                <a:solidFill>
                  <a:srgbClr val="FFFFFF"/>
                </a:solidFill>
              </a:rPr>
              <a:t>Blobs</a:t>
            </a:r>
          </a:p>
        </p:txBody>
      </p:sp>
      <p:graphicFrame>
        <p:nvGraphicFramePr>
          <p:cNvPr id="49" name="Table 48"/>
          <p:cNvGraphicFramePr>
            <a:graphicFrameLocks noGrp="1"/>
          </p:cNvGraphicFramePr>
          <p:nvPr>
            <p:extLst/>
          </p:nvPr>
        </p:nvGraphicFramePr>
        <p:xfrm>
          <a:off x="8339233" y="1495212"/>
          <a:ext cx="348040" cy="302740"/>
        </p:xfrm>
        <a:graphic>
          <a:graphicData uri="http://schemas.openxmlformats.org/drawingml/2006/table">
            <a:tbl>
              <a:tblPr firstRow="1" bandRow="1">
                <a:tableStyleId>{5C22544A-7EE6-4342-B048-85BDC9FD1C3A}</a:tableStyleId>
              </a:tblPr>
              <a:tblGrid>
                <a:gridCol w="69608"/>
                <a:gridCol w="69608"/>
                <a:gridCol w="69608"/>
                <a:gridCol w="69608"/>
                <a:gridCol w="69608"/>
              </a:tblGrid>
              <a:tr h="0">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dirty="0"/>
                    </a:p>
                  </a:txBody>
                  <a:tcPr marL="17574" marR="17574" marT="17574" marB="1757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dirty="0"/>
                    </a:p>
                  </a:txBody>
                  <a:tcPr marL="17574" marR="17574" marT="17574" marB="1757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dirty="0"/>
                    </a:p>
                  </a:txBody>
                  <a:tcPr marL="17574" marR="17574" marT="17574" marB="1757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dirty="0"/>
                    </a:p>
                  </a:txBody>
                  <a:tcPr marL="17574" marR="17574" marT="17574" marB="17574">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17574" marR="17574" marT="17574" marB="17574">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50" name="Picture 4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8875" t="13653" r="7587" b="13715"/>
          <a:stretch/>
        </p:blipFill>
        <p:spPr bwMode="auto">
          <a:xfrm>
            <a:off x="10333624" y="1472492"/>
            <a:ext cx="488189" cy="34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p:cNvSpPr/>
          <p:nvPr/>
        </p:nvSpPr>
        <p:spPr bwMode="auto">
          <a:xfrm>
            <a:off x="617661" y="897016"/>
            <a:ext cx="2010302" cy="10541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1560697" fontAlgn="base"/>
            <a:r>
              <a:rPr lang="en-US" sz="1922" kern="0" dirty="0">
                <a:ln>
                  <a:solidFill>
                    <a:srgbClr val="FFFFFF">
                      <a:alpha val="0"/>
                    </a:srgbClr>
                  </a:solidFill>
                </a:ln>
                <a:solidFill>
                  <a:srgbClr val="FFFFFF"/>
                </a:solidFill>
              </a:rPr>
              <a:t>SQL Server </a:t>
            </a:r>
            <a:br>
              <a:rPr lang="en-US" sz="1922" kern="0" dirty="0">
                <a:ln>
                  <a:solidFill>
                    <a:srgbClr val="FFFFFF">
                      <a:alpha val="0"/>
                    </a:srgbClr>
                  </a:solidFill>
                </a:ln>
                <a:solidFill>
                  <a:srgbClr val="FFFFFF"/>
                </a:solidFill>
              </a:rPr>
            </a:br>
            <a:r>
              <a:rPr lang="en-US" sz="1922" kern="0" dirty="0">
                <a:ln>
                  <a:solidFill>
                    <a:srgbClr val="FFFFFF">
                      <a:alpha val="0"/>
                    </a:srgbClr>
                  </a:solidFill>
                </a:ln>
                <a:solidFill>
                  <a:srgbClr val="FFFFFF"/>
                </a:solidFill>
              </a:rPr>
              <a:t>in a VM</a:t>
            </a:r>
          </a:p>
        </p:txBody>
      </p:sp>
      <p:pic>
        <p:nvPicPr>
          <p:cNvPr id="52" name="Picture 5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916221" y="1486165"/>
            <a:ext cx="581320" cy="344965"/>
          </a:xfrm>
          <a:prstGeom prst="rect">
            <a:avLst/>
          </a:prstGeom>
        </p:spPr>
      </p:pic>
      <p:pic>
        <p:nvPicPr>
          <p:cNvPr id="53" name="Picture 52"/>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3985384" y="1490616"/>
            <a:ext cx="558372" cy="336062"/>
          </a:xfrm>
          <a:prstGeom prst="rect">
            <a:avLst/>
          </a:prstGeom>
        </p:spPr>
      </p:pic>
      <p:sp>
        <p:nvSpPr>
          <p:cNvPr id="54" name="Rectangle 53"/>
          <p:cNvSpPr/>
          <p:nvPr/>
        </p:nvSpPr>
        <p:spPr bwMode="auto">
          <a:xfrm>
            <a:off x="4796279" y="896335"/>
            <a:ext cx="2009682" cy="1054193"/>
          </a:xfrm>
          <a:prstGeom prst="rect">
            <a:avLst/>
          </a:prstGeom>
          <a:solidFill>
            <a:srgbClr val="2687CE"/>
          </a:solidFill>
          <a:ln>
            <a:solidFill>
              <a:srgbClr val="2687C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1560697" fontAlgn="base"/>
            <a:r>
              <a:rPr lang="en-US" sz="1922" kern="0" dirty="0">
                <a:ln>
                  <a:solidFill>
                    <a:srgbClr val="FFFFFF">
                      <a:alpha val="0"/>
                    </a:srgbClr>
                  </a:solidFill>
                </a:ln>
                <a:solidFill>
                  <a:srgbClr val="FFFFFF"/>
                </a:solidFill>
              </a:rPr>
              <a:t>DocumentDB</a:t>
            </a:r>
          </a:p>
        </p:txBody>
      </p:sp>
      <p:grpSp>
        <p:nvGrpSpPr>
          <p:cNvPr id="55" name="Group 43"/>
          <p:cNvGrpSpPr/>
          <p:nvPr/>
        </p:nvGrpSpPr>
        <p:grpSpPr>
          <a:xfrm>
            <a:off x="6202168" y="1500612"/>
            <a:ext cx="437230" cy="293272"/>
            <a:chOff x="4374833" y="1810640"/>
            <a:chExt cx="1828800" cy="1426464"/>
          </a:xfrm>
        </p:grpSpPr>
        <p:sp>
          <p:nvSpPr>
            <p:cNvPr id="56" name="Rectangle 55"/>
            <p:cNvSpPr/>
            <p:nvPr/>
          </p:nvSpPr>
          <p:spPr bwMode="auto">
            <a:xfrm>
              <a:off x="5021379" y="1810640"/>
              <a:ext cx="535709" cy="365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374833" y="2961769"/>
              <a:ext cx="438912" cy="27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5764721" y="2961769"/>
              <a:ext cx="438912" cy="27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5301425" y="2961769"/>
              <a:ext cx="438912" cy="27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4838129" y="2961769"/>
              <a:ext cx="438912" cy="27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594289" y="2411789"/>
              <a:ext cx="463296" cy="314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520881" y="2411789"/>
              <a:ext cx="463296" cy="314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spcBef>
                  <a:spcPct val="0"/>
                </a:spcBef>
                <a:spcAft>
                  <a:spcPct val="0"/>
                </a:spcAft>
              </a:pPr>
              <a:endParaRPr lang="en-US" sz="2307"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63" name="Elbow Connector 62"/>
            <p:cNvCxnSpPr>
              <a:stCxn id="56" idx="2"/>
              <a:endCxn id="62" idx="0"/>
            </p:cNvCxnSpPr>
            <p:nvPr/>
          </p:nvCxnSpPr>
          <p:spPr>
            <a:xfrm rot="16200000" flipH="1">
              <a:off x="5403218" y="2062478"/>
              <a:ext cx="235326" cy="463295"/>
            </a:xfrm>
            <a:prstGeom prst="bentConnector3">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31"/>
            <p:cNvCxnSpPr>
              <a:stCxn id="56" idx="2"/>
              <a:endCxn id="61" idx="0"/>
            </p:cNvCxnSpPr>
            <p:nvPr/>
          </p:nvCxnSpPr>
          <p:spPr>
            <a:xfrm rot="5400000">
              <a:off x="4939923" y="2062478"/>
              <a:ext cx="235326" cy="463297"/>
            </a:xfrm>
            <a:prstGeom prst="bentConnector3">
              <a:avLst>
                <a:gd name="adj1"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62" idx="2"/>
              <a:endCxn id="58" idx="0"/>
            </p:cNvCxnSpPr>
            <p:nvPr/>
          </p:nvCxnSpPr>
          <p:spPr>
            <a:xfrm rot="16200000" flipH="1">
              <a:off x="5750690" y="2728282"/>
              <a:ext cx="235326" cy="231648"/>
            </a:xfrm>
            <a:prstGeom prst="bentConnector3">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2" idx="2"/>
              <a:endCxn id="59" idx="0"/>
            </p:cNvCxnSpPr>
            <p:nvPr/>
          </p:nvCxnSpPr>
          <p:spPr>
            <a:xfrm rot="5400000">
              <a:off x="5519042" y="2728282"/>
              <a:ext cx="235326" cy="231648"/>
            </a:xfrm>
            <a:prstGeom prst="bentConnector3">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1" idx="2"/>
              <a:endCxn id="60" idx="0"/>
            </p:cNvCxnSpPr>
            <p:nvPr/>
          </p:nvCxnSpPr>
          <p:spPr>
            <a:xfrm rot="16200000" flipH="1">
              <a:off x="4824098" y="2728282"/>
              <a:ext cx="235326" cy="231648"/>
            </a:xfrm>
            <a:prstGeom prst="bentConnector3">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61" idx="2"/>
              <a:endCxn id="57" idx="0"/>
            </p:cNvCxnSpPr>
            <p:nvPr/>
          </p:nvCxnSpPr>
          <p:spPr>
            <a:xfrm rot="5400000">
              <a:off x="4592450" y="2728282"/>
              <a:ext cx="235326" cy="231648"/>
            </a:xfrm>
            <a:prstGeom prst="bentConnector3">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Isosceles Triangle 69"/>
          <p:cNvSpPr/>
          <p:nvPr/>
        </p:nvSpPr>
        <p:spPr bwMode="auto">
          <a:xfrm>
            <a:off x="5284858" y="2011173"/>
            <a:ext cx="234348" cy="11213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itle 3"/>
          <p:cNvSpPr txBox="1">
            <a:spLocks/>
          </p:cNvSpPr>
          <p:nvPr/>
        </p:nvSpPr>
        <p:spPr>
          <a:xfrm>
            <a:off x="528695" y="3278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Microsoft Azure DocumentDB</a:t>
            </a:r>
          </a:p>
        </p:txBody>
      </p:sp>
    </p:spTree>
    <p:extLst>
      <p:ext uri="{BB962C8B-B14F-4D97-AF65-F5344CB8AC3E}">
        <p14:creationId xmlns:p14="http://schemas.microsoft.com/office/powerpoint/2010/main" val="317819433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20821877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301442306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995195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47344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304548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94898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Tunable Consistency</a:t>
            </a:r>
            <a:endParaRPr lang="en-US" dirty="0"/>
          </a:p>
        </p:txBody>
      </p:sp>
      <p:sp>
        <p:nvSpPr>
          <p:cNvPr id="4" name="Rectangle 3"/>
          <p:cNvSpPr/>
          <p:nvPr/>
        </p:nvSpPr>
        <p:spPr>
          <a:xfrm>
            <a:off x="474648" y="1123846"/>
            <a:ext cx="7253565" cy="5252979"/>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000000">
                    <a:lumMod val="65000"/>
                    <a:lumOff val="35000"/>
                  </a:srgbClr>
                </a:solidFill>
                <a:latin typeface="Segoe UI Light"/>
              </a:rPr>
              <a:t>Configurable consistency to trade off </a:t>
            </a:r>
            <a:r>
              <a:rPr lang="en-US" sz="1765" dirty="0" smtClean="0">
                <a:solidFill>
                  <a:srgbClr val="000000">
                    <a:lumMod val="65000"/>
                    <a:lumOff val="35000"/>
                  </a:srgbClr>
                </a:solidFill>
                <a:latin typeface="Segoe UI Light"/>
              </a:rPr>
              <a:t>consistency </a:t>
            </a:r>
            <a:r>
              <a:rPr lang="en-US" sz="1765" dirty="0">
                <a:solidFill>
                  <a:srgbClr val="000000">
                    <a:lumMod val="65000"/>
                    <a:lumOff val="35000"/>
                  </a:srgbClr>
                </a:solidFill>
                <a:latin typeface="Segoe UI Light"/>
              </a:rPr>
              <a:t>and performance.</a:t>
            </a:r>
          </a:p>
          <a:p>
            <a:pPr defTabSz="914050" fontAlgn="base">
              <a:spcBef>
                <a:spcPct val="0"/>
              </a:spcBef>
              <a:spcAft>
                <a:spcPct val="0"/>
              </a:spcAft>
            </a:pPr>
            <a:endParaRPr lang="en-US" sz="1765" dirty="0">
              <a:solidFill>
                <a:srgbClr val="000000">
                  <a:lumMod val="65000"/>
                  <a:lumOff val="35000"/>
                </a:srgbClr>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Database Accounts are configured with a default consistency level. </a:t>
            </a:r>
          </a:p>
          <a:p>
            <a:pPr marL="28012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Consistency level can be weakened per read/query request.</a:t>
            </a:r>
          </a:p>
          <a:p>
            <a:pPr marL="28012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Four well-defined consistency levels</a:t>
            </a:r>
          </a:p>
          <a:p>
            <a:pPr marL="737304" lvl="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STRONG – all writes are visible to all readers. Writes synchronously committed by a majority quorum of replicas and reads are acknowledged by the majority read quorum</a:t>
            </a:r>
          </a:p>
          <a:p>
            <a:pPr marL="737304" lvl="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BOUNDED STALENESS – guaranteed ordering of writes, reads adhere to minimum freshness. Writes are propagated asynchronously, reads are acknowledged by majority quorum lagging by at most K prefixes</a:t>
            </a:r>
          </a:p>
          <a:p>
            <a:pPr marL="737304" lvl="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SESSION – read your own writes. Writes are propagated asynchronously while reads for a session are issued against the replica that can serve the requested version.</a:t>
            </a:r>
          </a:p>
          <a:p>
            <a:pPr marL="737304" lvl="1" indent="-280121" defTabSz="914050" fontAlgn="base">
              <a:spcBef>
                <a:spcPct val="0"/>
              </a:spcBef>
              <a:spcAft>
                <a:spcPct val="0"/>
              </a:spcAft>
              <a:buFont typeface="Wingdings" panose="05000000000000000000" pitchFamily="2" charset="2"/>
              <a:buChar char="§"/>
            </a:pPr>
            <a:r>
              <a:rPr lang="en-US" sz="1765" dirty="0">
                <a:solidFill>
                  <a:srgbClr val="000000">
                    <a:lumMod val="65000"/>
                    <a:lumOff val="35000"/>
                  </a:srgbClr>
                </a:solidFill>
                <a:latin typeface="Segoe UI Light"/>
              </a:rPr>
              <a:t>EVENTUAL – reads eventually converge with writes. Writes are propagated asynchronously while reads can be acknowledged by any replica. Readers may view older data then previously observed.</a:t>
            </a:r>
          </a:p>
          <a:p>
            <a:pPr lvl="1" defTabSz="914050" fontAlgn="base">
              <a:spcBef>
                <a:spcPct val="0"/>
              </a:spcBef>
              <a:spcAft>
                <a:spcPct val="0"/>
              </a:spcAft>
            </a:pPr>
            <a:endParaRPr lang="en-US" sz="1765" dirty="0">
              <a:solidFill>
                <a:srgbClr val="000000">
                  <a:lumMod val="65000"/>
                  <a:lumOff val="35000"/>
                </a:srgbClr>
              </a:solidFill>
              <a:latin typeface="Segoe UI Light"/>
            </a:endParaRPr>
          </a:p>
        </p:txBody>
      </p:sp>
      <p:graphicFrame>
        <p:nvGraphicFramePr>
          <p:cNvPr id="5" name="Table 4"/>
          <p:cNvGraphicFramePr>
            <a:graphicFrameLocks noGrp="1"/>
          </p:cNvGraphicFramePr>
          <p:nvPr>
            <p:extLst/>
          </p:nvPr>
        </p:nvGraphicFramePr>
        <p:xfrm>
          <a:off x="7885640" y="1402295"/>
          <a:ext cx="3988082" cy="2581810"/>
        </p:xfrm>
        <a:graphic>
          <a:graphicData uri="http://schemas.openxmlformats.org/drawingml/2006/table">
            <a:tbl>
              <a:tblPr firstRow="1" bandRow="1"/>
              <a:tblGrid>
                <a:gridCol w="1167820"/>
                <a:gridCol w="1454132"/>
                <a:gridCol w="1366130"/>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Writes</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Reads</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Strong</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sync quorum writes</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quorum</a:t>
                      </a:r>
                      <a:r>
                        <a:rPr lang="en-US" sz="1400" baseline="0" dirty="0" smtClean="0">
                          <a:solidFill>
                            <a:schemeClr val="bg1">
                              <a:lumMod val="50000"/>
                            </a:schemeClr>
                          </a:solidFill>
                          <a:latin typeface="Consolas" panose="020B0609020204030204" pitchFamily="49" charset="0"/>
                          <a:cs typeface="Consolas" panose="020B0609020204030204" pitchFamily="49" charset="0"/>
                        </a:rPr>
                        <a:t> reads</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w="12700" cmpd="sng">
                      <a:solidFill>
                        <a:sysClr val="windowText" lastClr="000000"/>
                      </a:solid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Bounded</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err="1" smtClean="0">
                          <a:solidFill>
                            <a:schemeClr val="bg1">
                              <a:lumMod val="50000"/>
                            </a:schemeClr>
                          </a:solidFill>
                          <a:latin typeface="Consolas" panose="020B0609020204030204" pitchFamily="49" charset="0"/>
                          <a:cs typeface="Consolas" panose="020B0609020204030204" pitchFamily="49" charset="0"/>
                        </a:rPr>
                        <a:t>async</a:t>
                      </a:r>
                      <a:r>
                        <a:rPr lang="en-US" sz="1400" baseline="0" dirty="0" smtClean="0">
                          <a:solidFill>
                            <a:schemeClr val="bg1">
                              <a:lumMod val="50000"/>
                            </a:schemeClr>
                          </a:solidFill>
                          <a:latin typeface="Consolas" panose="020B0609020204030204" pitchFamily="49" charset="0"/>
                          <a:cs typeface="Consolas" panose="020B0609020204030204" pitchFamily="49" charset="0"/>
                        </a:rPr>
                        <a:t> replication</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quorum reads</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717140">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Session*</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err="1" smtClean="0">
                          <a:solidFill>
                            <a:schemeClr val="bg1">
                              <a:lumMod val="50000"/>
                            </a:schemeClr>
                          </a:solidFill>
                          <a:latin typeface="Consolas" panose="020B0609020204030204" pitchFamily="49" charset="0"/>
                          <a:cs typeface="Consolas" panose="020B0609020204030204" pitchFamily="49" charset="0"/>
                        </a:rPr>
                        <a:t>async</a:t>
                      </a:r>
                      <a:endParaRPr lang="en-US" sz="1400" dirty="0" smtClean="0">
                        <a:solidFill>
                          <a:schemeClr val="bg1">
                            <a:lumMod val="50000"/>
                          </a:schemeClr>
                        </a:solidFill>
                        <a:latin typeface="Consolas" panose="020B0609020204030204" pitchFamily="49" charset="0"/>
                        <a:cs typeface="Consolas" panose="020B0609020204030204" pitchFamily="49" charset="0"/>
                      </a:endParaRPr>
                    </a:p>
                    <a:p>
                      <a:r>
                        <a:rPr lang="en-US" sz="1400" dirty="0" smtClean="0">
                          <a:solidFill>
                            <a:schemeClr val="bg1">
                              <a:lumMod val="50000"/>
                            </a:schemeClr>
                          </a:solidFill>
                          <a:latin typeface="Consolas" panose="020B0609020204030204" pitchFamily="49" charset="0"/>
                          <a:cs typeface="Consolas" panose="020B0609020204030204" pitchFamily="49" charset="0"/>
                        </a:rPr>
                        <a:t>replication</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session bound replica</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Eventual</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err="1" smtClean="0">
                          <a:solidFill>
                            <a:schemeClr val="bg1">
                              <a:lumMod val="50000"/>
                            </a:schemeClr>
                          </a:solidFill>
                          <a:latin typeface="Consolas" panose="020B0609020204030204" pitchFamily="49" charset="0"/>
                          <a:cs typeface="Consolas" panose="020B0609020204030204" pitchFamily="49" charset="0"/>
                        </a:rPr>
                        <a:t>async</a:t>
                      </a:r>
                      <a:r>
                        <a:rPr lang="en-US" sz="1400" dirty="0" smtClean="0">
                          <a:solidFill>
                            <a:schemeClr val="bg1">
                              <a:lumMod val="50000"/>
                            </a:schemeClr>
                          </a:solidFill>
                          <a:latin typeface="Consolas" panose="020B0609020204030204" pitchFamily="49" charset="0"/>
                          <a:cs typeface="Consolas" panose="020B0609020204030204" pitchFamily="49" charset="0"/>
                        </a:rPr>
                        <a:t> replication</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1400" dirty="0" smtClean="0">
                          <a:solidFill>
                            <a:schemeClr val="bg1">
                              <a:lumMod val="50000"/>
                            </a:schemeClr>
                          </a:solidFill>
                          <a:latin typeface="Consolas" panose="020B0609020204030204" pitchFamily="49" charset="0"/>
                          <a:cs typeface="Consolas" panose="020B0609020204030204" pitchFamily="49" charset="0"/>
                        </a:rPr>
                        <a:t>any replica</a:t>
                      </a:r>
                      <a:endParaRPr lang="en-US" sz="1400" dirty="0">
                        <a:solidFill>
                          <a:schemeClr val="bg1">
                            <a:lumMod val="50000"/>
                          </a:schemeClr>
                        </a:solidFill>
                        <a:latin typeface="Consolas" panose="020B0609020204030204" pitchFamily="49" charset="0"/>
                        <a:cs typeface="Consolas" panose="020B0609020204030204" pitchFamily="49" charset="0"/>
                      </a:endParaRPr>
                    </a:p>
                  </a:txBody>
                  <a:tcPr marL="89642" marR="89642" marT="44821" marB="44821">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tr>
            </a:tbl>
          </a:graphicData>
        </a:graphic>
      </p:graphicFrame>
      <p:sp>
        <p:nvSpPr>
          <p:cNvPr id="6" name="TextBox 5"/>
          <p:cNvSpPr txBox="1"/>
          <p:nvPr/>
        </p:nvSpPr>
        <p:spPr>
          <a:xfrm>
            <a:off x="7885640" y="4114141"/>
            <a:ext cx="3677241" cy="1240096"/>
          </a:xfrm>
          <a:prstGeom prst="rect">
            <a:avLst/>
          </a:prstGeom>
          <a:noFill/>
        </p:spPr>
        <p:txBody>
          <a:bodyPr wrap="square" lIns="179285" tIns="143428" rIns="179285" bIns="143428" rtlCol="0">
            <a:spAutoFit/>
          </a:bodyPr>
          <a:lstStyle/>
          <a:p>
            <a:pPr>
              <a:lnSpc>
                <a:spcPct val="90000"/>
              </a:lnSpc>
            </a:pPr>
            <a:r>
              <a:rPr lang="en-US" sz="1372" dirty="0">
                <a:gradFill>
                  <a:gsLst>
                    <a:gs pos="2917">
                      <a:prstClr val="black"/>
                    </a:gs>
                    <a:gs pos="30000">
                      <a:prstClr val="black"/>
                    </a:gs>
                  </a:gsLst>
                  <a:lin ang="5400000" scaled="0"/>
                </a:gradFill>
                <a:latin typeface="Consolas" panose="020B0609020204030204" pitchFamily="49" charset="0"/>
                <a:cs typeface="Consolas" panose="020B0609020204030204" pitchFamily="49" charset="0"/>
              </a:rPr>
              <a:t>* ideal consistency and performance tradeoff for many application scenarios. High performance writes and reads with predictable consistency</a:t>
            </a: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08424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30977" y="6144171"/>
            <a:ext cx="8275525" cy="538609"/>
          </a:xfrm>
          <a:prstGeom prst="rect">
            <a:avLst/>
          </a:prstGeom>
          <a:noFill/>
        </p:spPr>
        <p:txBody>
          <a:bodyPr wrap="square" rtlCol="0">
            <a:spAutoFit/>
          </a:bodyPr>
          <a:lstStyle/>
          <a:p>
            <a:pPr marL="342900" indent="-342900">
              <a:spcAft>
                <a:spcPts val="600"/>
              </a:spcAft>
              <a:buFont typeface="+mj-lt"/>
              <a:buAutoNum type="arabicPeriod"/>
            </a:pPr>
            <a:r>
              <a:rPr lang="en-US" sz="1200" dirty="0" smtClean="0">
                <a:solidFill>
                  <a:prstClr val="white">
                    <a:lumMod val="50000"/>
                  </a:prstClr>
                </a:solidFill>
                <a:cs typeface="Segoe UI" panose="020B0502040204020203" pitchFamily="34" charset="0"/>
              </a:rPr>
              <a:t>Attached </a:t>
            </a:r>
            <a:r>
              <a:rPr lang="en-US" sz="1200" dirty="0">
                <a:solidFill>
                  <a:prstClr val="white">
                    <a:lumMod val="50000"/>
                  </a:prstClr>
                </a:solidFill>
                <a:cs typeface="Segoe UI" panose="020B0502040204020203" pitchFamily="34" charset="0"/>
              </a:rPr>
              <a:t>BLOB storage </a:t>
            </a:r>
            <a:r>
              <a:rPr lang="en-US" sz="1200" dirty="0" smtClean="0">
                <a:solidFill>
                  <a:prstClr val="white">
                    <a:lumMod val="50000"/>
                  </a:prstClr>
                </a:solidFill>
                <a:cs typeface="Segoe UI" panose="020B0502040204020203" pitchFamily="34" charset="0"/>
              </a:rPr>
              <a:t>not included in </a:t>
            </a:r>
            <a:r>
              <a:rPr lang="en-US" sz="1200" dirty="0" err="1" smtClean="0">
                <a:solidFill>
                  <a:prstClr val="white">
                    <a:lumMod val="50000"/>
                  </a:prstClr>
                </a:solidFill>
                <a:cs typeface="Segoe UI" panose="020B0502040204020203" pitchFamily="34" charset="0"/>
              </a:rPr>
              <a:t>db</a:t>
            </a:r>
            <a:r>
              <a:rPr lang="en-US" sz="1200" dirty="0" smtClean="0">
                <a:solidFill>
                  <a:prstClr val="white">
                    <a:lumMod val="50000"/>
                  </a:prstClr>
                </a:solidFill>
                <a:cs typeface="Segoe UI" panose="020B0502040204020203" pitchFamily="34" charset="0"/>
              </a:rPr>
              <a:t> storage.</a:t>
            </a:r>
            <a:endParaRPr lang="en-US" sz="1200" dirty="0">
              <a:solidFill>
                <a:prstClr val="white">
                  <a:lumMod val="50000"/>
                </a:prstClr>
              </a:solidFill>
              <a:cs typeface="Segoe UI" panose="020B0502040204020203" pitchFamily="34" charset="0"/>
            </a:endParaRPr>
          </a:p>
          <a:p>
            <a:pPr marL="342900" indent="-342900">
              <a:spcAft>
                <a:spcPts val="600"/>
              </a:spcAft>
              <a:buFont typeface="+mj-lt"/>
              <a:buAutoNum type="arabicPeriod"/>
            </a:pPr>
            <a:r>
              <a:rPr lang="en-US" sz="1200" dirty="0">
                <a:solidFill>
                  <a:prstClr val="white">
                    <a:lumMod val="50000"/>
                  </a:prstClr>
                </a:solidFill>
                <a:cs typeface="Segoe UI" panose="020B0502040204020203" pitchFamily="34" charset="0"/>
              </a:rPr>
              <a:t>Storage is inclusive of document data and indexes; we will provide guidance on limits for other DB entities. </a:t>
            </a:r>
          </a:p>
        </p:txBody>
      </p:sp>
      <p:sp>
        <p:nvSpPr>
          <p:cNvPr id="20" name="TextBox 19"/>
          <p:cNvSpPr txBox="1"/>
          <p:nvPr/>
        </p:nvSpPr>
        <p:spPr>
          <a:xfrm>
            <a:off x="729215" y="1138628"/>
            <a:ext cx="6567323" cy="1169551"/>
          </a:xfrm>
          <a:prstGeom prst="rect">
            <a:avLst/>
          </a:prstGeom>
          <a:noFill/>
        </p:spPr>
        <p:txBody>
          <a:bodyPr wrap="square" rtlCol="0">
            <a:spAutoFit/>
          </a:bodyPr>
          <a:lstStyle/>
          <a:p>
            <a:pPr>
              <a:spcAft>
                <a:spcPts val="600"/>
              </a:spcAft>
            </a:pPr>
            <a:r>
              <a:rPr lang="en-US" sz="2000" dirty="0" smtClean="0">
                <a:solidFill>
                  <a:srgbClr val="000000">
                    <a:lumMod val="65000"/>
                    <a:lumOff val="35000"/>
                  </a:srgbClr>
                </a:solidFill>
                <a:cs typeface="Segoe UI" panose="020B0502040204020203" pitchFamily="34" charset="0"/>
              </a:rPr>
              <a:t>Pricing Principles</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smtClean="0">
                <a:solidFill>
                  <a:srgbClr val="000000">
                    <a:lumMod val="65000"/>
                    <a:lumOff val="35000"/>
                  </a:srgbClr>
                </a:solidFill>
                <a:cs typeface="Segoe UI" panose="020B0502040204020203" pitchFamily="34" charset="0"/>
              </a:rPr>
              <a:t>Capacity Units </a:t>
            </a:r>
            <a:r>
              <a:rPr lang="en-US" sz="2000" dirty="0">
                <a:solidFill>
                  <a:srgbClr val="000000">
                    <a:lumMod val="65000"/>
                    <a:lumOff val="35000"/>
                  </a:srgbClr>
                </a:solidFill>
                <a:cs typeface="Segoe UI" panose="020B0502040204020203" pitchFamily="34" charset="0"/>
              </a:rPr>
              <a:t>are </a:t>
            </a:r>
            <a:r>
              <a:rPr lang="en-US" sz="2000" dirty="0" smtClean="0">
                <a:solidFill>
                  <a:srgbClr val="000000">
                    <a:lumMod val="65000"/>
                    <a:lumOff val="35000"/>
                  </a:srgbClr>
                </a:solidFill>
                <a:cs typeface="Segoe UI" panose="020B0502040204020203" pitchFamily="34" charset="0"/>
              </a:rPr>
              <a:t>combinable</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a:solidFill>
                  <a:srgbClr val="000000">
                    <a:lumMod val="65000"/>
                    <a:lumOff val="35000"/>
                  </a:srgbClr>
                </a:solidFill>
                <a:cs typeface="Segoe UI" panose="020B0502040204020203" pitchFamily="34" charset="0"/>
              </a:rPr>
              <a:t>Storage, </a:t>
            </a:r>
            <a:r>
              <a:rPr lang="en-US" sz="2000" dirty="0" smtClean="0">
                <a:solidFill>
                  <a:srgbClr val="000000">
                    <a:lumMod val="65000"/>
                    <a:lumOff val="35000"/>
                  </a:srgbClr>
                </a:solidFill>
                <a:cs typeface="Segoe UI" panose="020B0502040204020203" pitchFamily="34" charset="0"/>
              </a:rPr>
              <a:t>request units/second, </a:t>
            </a:r>
            <a:r>
              <a:rPr lang="en-US" sz="2000" dirty="0">
                <a:solidFill>
                  <a:srgbClr val="000000">
                    <a:lumMod val="65000"/>
                    <a:lumOff val="35000"/>
                  </a:srgbClr>
                </a:solidFill>
                <a:cs typeface="Segoe UI" panose="020B0502040204020203" pitchFamily="34" charset="0"/>
              </a:rPr>
              <a:t>and </a:t>
            </a:r>
            <a:r>
              <a:rPr lang="en-US" sz="2000" dirty="0" smtClean="0">
                <a:solidFill>
                  <a:srgbClr val="000000">
                    <a:lumMod val="65000"/>
                    <a:lumOff val="35000"/>
                  </a:srgbClr>
                </a:solidFill>
                <a:cs typeface="Segoe UI" panose="020B0502040204020203" pitchFamily="34" charset="0"/>
              </a:rPr>
              <a:t>price </a:t>
            </a:r>
            <a:r>
              <a:rPr lang="en-US" sz="2000" dirty="0">
                <a:solidFill>
                  <a:srgbClr val="000000">
                    <a:lumMod val="65000"/>
                    <a:lumOff val="35000"/>
                  </a:srgbClr>
                </a:solidFill>
                <a:cs typeface="Segoe UI" panose="020B0502040204020203" pitchFamily="34" charset="0"/>
              </a:rPr>
              <a:t>scale linearly</a:t>
            </a:r>
            <a:endParaRPr lang="en-US" sz="2000" baseline="30000" dirty="0">
              <a:solidFill>
                <a:srgbClr val="000000">
                  <a:lumMod val="65000"/>
                  <a:lumOff val="35000"/>
                </a:srgbClr>
              </a:solidFill>
              <a:cs typeface="Segoe UI" panose="020B0502040204020203" pitchFamily="34" charset="0"/>
            </a:endParaRPr>
          </a:p>
        </p:txBody>
      </p:sp>
      <p:sp>
        <p:nvSpPr>
          <p:cNvPr id="11" name="Title 1"/>
          <p:cNvSpPr>
            <a:spLocks noGrp="1"/>
          </p:cNvSpPr>
          <p:nvPr>
            <p:ph type="title"/>
          </p:nvPr>
        </p:nvSpPr>
        <p:spPr>
          <a:xfrm>
            <a:off x="519248" y="228601"/>
            <a:ext cx="11151917" cy="747897"/>
          </a:xfrm>
        </p:spPr>
        <p:txBody>
          <a:bodyPr/>
          <a:lstStyle/>
          <a:p>
            <a:r>
              <a:rPr lang="en-US" dirty="0" smtClean="0"/>
              <a:t>Pricing</a:t>
            </a:r>
            <a:endParaRPr lang="en-US" dirty="0"/>
          </a:p>
        </p:txBody>
      </p:sp>
      <p:grpSp>
        <p:nvGrpSpPr>
          <p:cNvPr id="6" name="Group 5"/>
          <p:cNvGrpSpPr/>
          <p:nvPr/>
        </p:nvGrpSpPr>
        <p:grpSpPr>
          <a:xfrm>
            <a:off x="5613178" y="1951067"/>
            <a:ext cx="6077693" cy="4419296"/>
            <a:chOff x="5613178" y="1747867"/>
            <a:chExt cx="6077693" cy="4419296"/>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13178" y="3256007"/>
              <a:ext cx="1983556" cy="710964"/>
            </a:xfrm>
            <a:prstGeom prst="rect">
              <a:avLst/>
            </a:prstGeom>
            <a:noFill/>
          </p:spPr>
          <p:txBody>
            <a:bodyPr wrap="none" lIns="182880" tIns="146304" rIns="182880" bIns="146304" rtlCol="0">
              <a:spAutoFit/>
            </a:bodyPr>
            <a:lstStyle/>
            <a:p>
              <a:pPr algn="ctr">
                <a:lnSpc>
                  <a:spcPct val="90000"/>
                </a:lnSpc>
              </a:pPr>
              <a:r>
                <a:rPr lang="en-US" dirty="0">
                  <a:solidFill>
                    <a:srgbClr val="000000">
                      <a:lumMod val="65000"/>
                      <a:lumOff val="35000"/>
                    </a:srgbClr>
                  </a:solidFill>
                  <a:latin typeface="Segoe UI Light"/>
                </a:rPr>
                <a:t>throughput</a:t>
              </a:r>
              <a:endParaRPr lang="en-US" sz="2000" dirty="0">
                <a:solidFill>
                  <a:srgbClr val="000000">
                    <a:lumMod val="65000"/>
                    <a:lumOff val="35000"/>
                  </a:srgbClr>
                </a:solidFill>
                <a:latin typeface="Segoe UI Light"/>
              </a:endParaRPr>
            </a:p>
            <a:p>
              <a:pPr algn="ctr">
                <a:lnSpc>
                  <a:spcPct val="90000"/>
                </a:lnSpc>
              </a:pPr>
              <a:r>
                <a:rPr lang="en-US" sz="1200" dirty="0" smtClean="0">
                  <a:solidFill>
                    <a:srgbClr val="00AEEF"/>
                  </a:solidFill>
                  <a:latin typeface="Segoe UI Light"/>
                </a:rPr>
                <a:t>Request units per second</a:t>
              </a:r>
              <a:endParaRPr lang="en-US" sz="1200" dirty="0">
                <a:solidFill>
                  <a:srgbClr val="00AEEF"/>
                </a:solidFill>
                <a:latin typeface="Segoe UI Light"/>
              </a:endParaRPr>
            </a:p>
          </p:txBody>
        </p:sp>
        <p:sp>
          <p:nvSpPr>
            <p:cNvPr id="19" name="TextBox 18"/>
            <p:cNvSpPr txBox="1"/>
            <p:nvPr/>
          </p:nvSpPr>
          <p:spPr>
            <a:xfrm>
              <a:off x="8827296" y="5456199"/>
              <a:ext cx="1417697" cy="710964"/>
            </a:xfrm>
            <a:prstGeom prst="rect">
              <a:avLst/>
            </a:prstGeom>
            <a:noFill/>
          </p:spPr>
          <p:txBody>
            <a:bodyPr wrap="none" lIns="182880" tIns="146304" rIns="182880" bIns="146304" rtlCol="0">
              <a:spAutoFit/>
            </a:bodyPr>
            <a:lstStyle/>
            <a:p>
              <a:pPr algn="ctr">
                <a:lnSpc>
                  <a:spcPct val="90000"/>
                </a:lnSpc>
              </a:pPr>
              <a:r>
                <a:rPr lang="en-US" dirty="0" err="1">
                  <a:solidFill>
                    <a:srgbClr val="000000">
                      <a:lumMod val="65000"/>
                      <a:lumOff val="35000"/>
                    </a:srgbClr>
                  </a:solidFill>
                  <a:latin typeface="Segoe UI Light"/>
                </a:rPr>
                <a:t>db</a:t>
              </a:r>
              <a:r>
                <a:rPr lang="en-US" dirty="0">
                  <a:solidFill>
                    <a:srgbClr val="000000">
                      <a:lumMod val="65000"/>
                      <a:lumOff val="35000"/>
                    </a:srgbClr>
                  </a:solidFill>
                  <a:latin typeface="Segoe UI Light"/>
                </a:rPr>
                <a:t> storage</a:t>
              </a:r>
              <a:endParaRPr lang="en-US" sz="2000" dirty="0">
                <a:solidFill>
                  <a:srgbClr val="000000">
                    <a:lumMod val="65000"/>
                    <a:lumOff val="35000"/>
                  </a:srgbClr>
                </a:solidFill>
                <a:latin typeface="Segoe UI Light"/>
              </a:endParaRPr>
            </a:p>
            <a:p>
              <a:pPr algn="ctr">
                <a:lnSpc>
                  <a:spcPct val="90000"/>
                </a:lnSpc>
              </a:pPr>
              <a:r>
                <a:rPr lang="en-US" sz="1200" dirty="0">
                  <a:solidFill>
                    <a:srgbClr val="00AEE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346849" y="1878239"/>
              <a:ext cx="1344022" cy="627864"/>
            </a:xfrm>
            <a:prstGeom prst="rect">
              <a:avLst/>
            </a:prstGeom>
            <a:noFill/>
          </p:spPr>
          <p:txBody>
            <a:bodyPr wrap="square" lIns="182880" tIns="146304" rIns="182880" bIns="146304" rtlCol="0">
              <a:spAutoFit/>
            </a:bodyPr>
            <a:lstStyle/>
            <a:p>
              <a:pPr algn="ctr">
                <a:lnSpc>
                  <a:spcPct val="90000"/>
                </a:lnSpc>
              </a:pPr>
              <a:r>
                <a:rPr lang="en-US" sz="1200" dirty="0">
                  <a:solidFill>
                    <a:srgbClr val="000000">
                      <a:lumMod val="65000"/>
                      <a:lumOff val="35000"/>
                    </a:srgbClr>
                  </a:solidFill>
                  <a:latin typeface="Segoe UI Light"/>
                </a:rPr>
                <a:t>provisioned capacity units</a:t>
              </a:r>
              <a:endParaRPr lang="en-US" sz="1000" dirty="0">
                <a:solidFill>
                  <a:srgbClr val="000000">
                    <a:lumMod val="65000"/>
                    <a:lumOff val="35000"/>
                  </a:srgbClr>
                </a:solidFill>
                <a:latin typeface="Segoe UI Light"/>
              </a:endParaRPr>
            </a:p>
          </p:txBody>
        </p:sp>
      </p:grpSp>
      <p:sp>
        <p:nvSpPr>
          <p:cNvPr id="8" name="Rectangle 7"/>
          <p:cNvSpPr/>
          <p:nvPr/>
        </p:nvSpPr>
        <p:spPr>
          <a:xfrm>
            <a:off x="1610924" y="2457272"/>
            <a:ext cx="3695560" cy="3508653"/>
          </a:xfrm>
          <a:prstGeom prst="rect">
            <a:avLst/>
          </a:prstGeom>
          <a:solidFill>
            <a:schemeClr val="accent1">
              <a:lumMod val="20000"/>
              <a:lumOff val="80000"/>
            </a:schemeClr>
          </a:solidFill>
          <a:ln>
            <a:solidFill>
              <a:schemeClr val="accent1"/>
            </a:solidFill>
          </a:ln>
        </p:spPr>
        <p:txBody>
          <a:bodyPr wrap="square">
            <a:spAutoFit/>
          </a:bodyPr>
          <a:lstStyle/>
          <a:p>
            <a:pPr defTabSz="914050" fontAlgn="base">
              <a:spcBef>
                <a:spcPct val="0"/>
              </a:spcBef>
              <a:spcAft>
                <a:spcPct val="0"/>
              </a:spcAft>
            </a:pPr>
            <a:r>
              <a:rPr lang="en-US" b="1" dirty="0">
                <a:solidFill>
                  <a:srgbClr val="FFFFFF">
                    <a:lumMod val="50000"/>
                  </a:srgbClr>
                </a:solidFill>
                <a:latin typeface="Segoe UI Light"/>
              </a:rPr>
              <a:t>STANDARD OFFER for Preview</a:t>
            </a:r>
          </a:p>
          <a:p>
            <a:pPr defTabSz="914050" fontAlgn="base">
              <a:spcBef>
                <a:spcPct val="0"/>
              </a:spcBef>
              <a:spcAft>
                <a:spcPct val="0"/>
              </a:spcAft>
            </a:pPr>
            <a:endParaRPr lang="en-US" b="1" dirty="0">
              <a:solidFill>
                <a:srgbClr val="FFFFFF">
                  <a:lumMod val="50000"/>
                </a:srgbClr>
              </a:solidFill>
              <a:latin typeface="Segoe UI Light"/>
            </a:endParaRPr>
          </a:p>
          <a:p>
            <a:pPr defTabSz="914050" fontAlgn="base">
              <a:spcBef>
                <a:spcPct val="0"/>
              </a:spcBef>
              <a:spcAft>
                <a:spcPct val="0"/>
              </a:spcAft>
            </a:pPr>
            <a:r>
              <a:rPr lang="en-US" sz="4800" b="1" dirty="0">
                <a:solidFill>
                  <a:srgbClr val="FFFFFF">
                    <a:lumMod val="50000"/>
                  </a:srgbClr>
                </a:solidFill>
                <a:latin typeface="Segoe UI Light"/>
              </a:rPr>
              <a:t>10</a:t>
            </a:r>
            <a:r>
              <a:rPr lang="en-US" b="1" dirty="0">
                <a:solidFill>
                  <a:srgbClr val="FFFFFF">
                    <a:lumMod val="50000"/>
                  </a:srgbClr>
                </a:solidFill>
                <a:latin typeface="Segoe UI Light"/>
              </a:rPr>
              <a:t>GB database </a:t>
            </a:r>
            <a:r>
              <a:rPr lang="en-US" b="1" dirty="0" smtClean="0">
                <a:solidFill>
                  <a:srgbClr val="FFFFFF">
                    <a:lumMod val="50000"/>
                  </a:srgbClr>
                </a:solidFill>
                <a:latin typeface="Segoe UI Light"/>
              </a:rPr>
              <a:t>storage</a:t>
            </a:r>
            <a:r>
              <a:rPr lang="en-US" sz="2000" b="1" baseline="30000" dirty="0" smtClean="0">
                <a:solidFill>
                  <a:srgbClr val="FFFFFF">
                    <a:lumMod val="50000"/>
                  </a:srgbClr>
                </a:solidFill>
                <a:latin typeface="Segoe UI Light"/>
              </a:rPr>
              <a:t>1,2</a:t>
            </a:r>
            <a:endParaRPr lang="en-US" b="1" baseline="30000" dirty="0">
              <a:solidFill>
                <a:srgbClr val="FFFFFF">
                  <a:lumMod val="50000"/>
                </a:srgbClr>
              </a:solidFill>
              <a:latin typeface="Segoe UI Light"/>
            </a:endParaRPr>
          </a:p>
          <a:p>
            <a:pPr defTabSz="914050" fontAlgn="base">
              <a:spcBef>
                <a:spcPct val="0"/>
              </a:spcBef>
              <a:spcAft>
                <a:spcPct val="0"/>
              </a:spcAft>
            </a:pPr>
            <a:r>
              <a:rPr lang="en-US" sz="3600" b="1" dirty="0" smtClean="0">
                <a:solidFill>
                  <a:srgbClr val="FFFFFF">
                    <a:lumMod val="50000"/>
                  </a:srgbClr>
                </a:solidFill>
                <a:latin typeface="Segoe UI Light"/>
              </a:rPr>
              <a:t>2000</a:t>
            </a:r>
            <a:r>
              <a:rPr lang="en-US" b="1" dirty="0" smtClean="0">
                <a:solidFill>
                  <a:srgbClr val="FFFFFF">
                    <a:lumMod val="50000"/>
                  </a:srgbClr>
                </a:solidFill>
                <a:latin typeface="Segoe UI Light"/>
              </a:rPr>
              <a:t>Request units per second</a:t>
            </a:r>
          </a:p>
          <a:p>
            <a:pPr defTabSz="914050" fontAlgn="base">
              <a:spcBef>
                <a:spcPct val="0"/>
              </a:spcBef>
              <a:spcAft>
                <a:spcPct val="0"/>
              </a:spcAft>
            </a:pPr>
            <a:endParaRPr lang="en-US" b="1" dirty="0">
              <a:solidFill>
                <a:srgbClr val="FFFFFF">
                  <a:lumMod val="50000"/>
                </a:srgbClr>
              </a:solidFill>
              <a:latin typeface="Segoe UI Light"/>
            </a:endParaRPr>
          </a:p>
          <a:p>
            <a:pPr algn="r" defTabSz="914050" fontAlgn="base">
              <a:spcBef>
                <a:spcPct val="0"/>
              </a:spcBef>
              <a:spcAft>
                <a:spcPct val="0"/>
              </a:spcAft>
            </a:pPr>
            <a:r>
              <a:rPr lang="en-US" sz="4800" b="1" dirty="0" smtClean="0">
                <a:solidFill>
                  <a:srgbClr val="FFFFFF">
                    <a:lumMod val="50000"/>
                  </a:srgbClr>
                </a:solidFill>
                <a:latin typeface="Segoe UI Light"/>
              </a:rPr>
              <a:t>$22.50</a:t>
            </a:r>
            <a:r>
              <a:rPr lang="en-US" b="1" dirty="0" smtClean="0">
                <a:solidFill>
                  <a:srgbClr val="FFFFFF">
                    <a:lumMod val="50000"/>
                  </a:srgbClr>
                </a:solidFill>
                <a:latin typeface="Segoe UI Light"/>
              </a:rPr>
              <a:t>/month</a:t>
            </a:r>
            <a:endParaRPr lang="en-US" b="1" dirty="0">
              <a:solidFill>
                <a:srgbClr val="FFFFFF">
                  <a:lumMod val="50000"/>
                </a:srgbClr>
              </a:solidFill>
              <a:latin typeface="Segoe UI Light"/>
            </a:endParaRPr>
          </a:p>
          <a:p>
            <a:pPr algn="r" defTabSz="914050" fontAlgn="base">
              <a:spcBef>
                <a:spcPct val="0"/>
              </a:spcBef>
              <a:spcAft>
                <a:spcPct val="0"/>
              </a:spcAft>
            </a:pPr>
            <a:r>
              <a:rPr lang="en-US" dirty="0" smtClean="0">
                <a:solidFill>
                  <a:srgbClr val="0DBFF3"/>
                </a:solidFill>
                <a:latin typeface="Segoe UI Light"/>
              </a:rPr>
              <a:t>(discounted </a:t>
            </a:r>
            <a:endParaRPr lang="en-US" dirty="0">
              <a:solidFill>
                <a:srgbClr val="0DBFF3"/>
              </a:solidFill>
              <a:latin typeface="Segoe UI Light"/>
            </a:endParaRPr>
          </a:p>
          <a:p>
            <a:pPr algn="r" defTabSz="914050" fontAlgn="base">
              <a:spcBef>
                <a:spcPct val="0"/>
              </a:spcBef>
              <a:spcAft>
                <a:spcPct val="0"/>
              </a:spcAft>
            </a:pPr>
            <a:r>
              <a:rPr lang="en-US" dirty="0">
                <a:solidFill>
                  <a:srgbClr val="0DBFF3"/>
                </a:solidFill>
                <a:latin typeface="Segoe UI Light"/>
              </a:rPr>
              <a:t>50% for </a:t>
            </a:r>
            <a:r>
              <a:rPr lang="en-US" dirty="0" smtClean="0">
                <a:solidFill>
                  <a:srgbClr val="0DBFF3"/>
                </a:solidFill>
                <a:latin typeface="Segoe UI Light"/>
              </a:rPr>
              <a:t>Preview)</a:t>
            </a:r>
            <a:endParaRPr lang="en-US" dirty="0">
              <a:solidFill>
                <a:srgbClr val="0DBFF3"/>
              </a:solidFill>
              <a:latin typeface="Segoe UI Light"/>
            </a:endParaRPr>
          </a:p>
        </p:txBody>
      </p:sp>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lumMod val="50000"/>
                  </a:schemeClr>
                </a:solidFill>
              </a:rPr>
              <a:t>Request Units</a:t>
            </a:r>
            <a:endParaRPr lang="en-US" sz="5400" dirty="0">
              <a:solidFill>
                <a:schemeClr val="bg1">
                  <a:lumMod val="50000"/>
                </a:schemeClr>
              </a:solidFill>
            </a:endParaRPr>
          </a:p>
        </p:txBody>
      </p:sp>
      <p:sp>
        <p:nvSpPr>
          <p:cNvPr id="15" name="Content Placeholder 14"/>
          <p:cNvSpPr>
            <a:spLocks noGrp="1"/>
          </p:cNvSpPr>
          <p:nvPr>
            <p:ph idx="4294967295"/>
          </p:nvPr>
        </p:nvSpPr>
        <p:spPr>
          <a:xfrm>
            <a:off x="868680" y="1335676"/>
            <a:ext cx="8877300" cy="2954338"/>
          </a:xfrm>
        </p:spPr>
        <p:txBody>
          <a:bodyPr/>
          <a:lstStyle/>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units are provisioned for each database account based on the number of capacity units purchased.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 consumption is evaluated as a rate per second.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If your application requires a higher level of throughput, you can purchase additional capacity units.</a:t>
            </a:r>
          </a:p>
          <a:p>
            <a:pPr marL="0" indent="0">
              <a:buNone/>
            </a:pPr>
            <a:endParaRPr lang="en-US" sz="2400" dirty="0">
              <a:latin typeface="+mj-lt"/>
            </a:endParaRPr>
          </a:p>
        </p:txBody>
      </p:sp>
      <p:graphicFrame>
        <p:nvGraphicFramePr>
          <p:cNvPr id="18" name="Table 17"/>
          <p:cNvGraphicFramePr>
            <a:graphicFrameLocks noGrp="1"/>
          </p:cNvGraphicFramePr>
          <p:nvPr>
            <p:extLst/>
          </p:nvPr>
        </p:nvGraphicFramePr>
        <p:xfrm>
          <a:off x="1309511" y="4300855"/>
          <a:ext cx="9798756" cy="2286508"/>
        </p:xfrm>
        <a:graphic>
          <a:graphicData uri="http://schemas.openxmlformats.org/drawingml/2006/table">
            <a:tbl>
              <a:tblPr firstRow="1" bandRow="1">
                <a:tableStyleId>{72833802-FEF1-4C79-8D5D-14CF1EAF98D9}</a:tableStyleId>
              </a:tblPr>
              <a:tblGrid>
                <a:gridCol w="4899378"/>
                <a:gridCol w="4899378"/>
              </a:tblGrid>
              <a:tr h="370840">
                <a:tc>
                  <a:txBody>
                    <a:bodyPr/>
                    <a:lstStyle/>
                    <a:p>
                      <a:pPr marL="0" marR="0">
                        <a:lnSpc>
                          <a:spcPct val="107000"/>
                        </a:lnSpc>
                        <a:spcBef>
                          <a:spcPts val="0"/>
                        </a:spcBef>
                        <a:spcAft>
                          <a:spcPts val="800"/>
                        </a:spcAft>
                      </a:pPr>
                      <a:r>
                        <a:rPr lang="en-US" sz="1800" dirty="0" smtClean="0">
                          <a:effectLst/>
                        </a:rPr>
                        <a:t>Database Operations</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Operations per second per </a:t>
                      </a:r>
                      <a:r>
                        <a:rPr lang="en-US" sz="1800" dirty="0" smtClean="0">
                          <a:effectLst/>
                        </a:rPr>
                        <a:t>capacity</a:t>
                      </a:r>
                      <a:r>
                        <a:rPr lang="en-US" sz="1800" baseline="0" dirty="0" smtClean="0">
                          <a:effectLst/>
                        </a:rPr>
                        <a:t> unit</a:t>
                      </a:r>
                      <a:endParaRPr lang="en-US" sz="2400" dirty="0">
                        <a:effectLst/>
                        <a:latin typeface="+mn-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Reading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2000 reads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Inserting/Replacing/Deleting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500 inserts/replace/deletes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Query a collection with a simple predicate and returning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1000 queries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dirty="0">
                          <a:effectLst/>
                        </a:rPr>
                        <a:t>Stored Procedure a 50 document inserts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20 stored procedures</a:t>
                      </a:r>
                      <a:endParaRPr lang="en-US" sz="2400" dirty="0">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5708</TotalTime>
  <Words>12061</Words>
  <Application>Microsoft Office PowerPoint</Application>
  <PresentationFormat>Widescreen</PresentationFormat>
  <Paragraphs>1642</Paragraphs>
  <Slides>100</Slides>
  <Notes>70</Notes>
  <HiddenSlides>8</HiddenSlides>
  <MMClips>0</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1</vt:i4>
      </vt:variant>
      <vt:variant>
        <vt:lpstr>Slide Titles</vt:lpstr>
      </vt:variant>
      <vt:variant>
        <vt:i4>100</vt:i4>
      </vt:variant>
    </vt:vector>
  </HeadingPairs>
  <TitlesOfParts>
    <vt:vector size="124" baseType="lpstr">
      <vt:lpstr>メイリオ</vt:lpstr>
      <vt:lpstr>微软雅黑</vt:lpstr>
      <vt:lpstr>宋体</vt:lpstr>
      <vt:lpstr>Arial</vt:lpstr>
      <vt:lpstr>Arial Bold</vt:lpstr>
      <vt:lpstr>Calibri</vt:lpstr>
      <vt:lpstr>Calibri Light</vt:lpstr>
      <vt:lpstr>Consolas</vt:lpstr>
      <vt:lpstr>Courier New</vt:lpstr>
      <vt:lpstr>Segoe</vt:lpstr>
      <vt:lpstr>Segoe Pro</vt:lpstr>
      <vt:lpstr>Segoe Pro Light</vt:lpstr>
      <vt:lpstr>Segoe UI</vt:lpstr>
      <vt:lpstr>Segoe UI (Body)</vt:lpstr>
      <vt:lpstr>Segoe UI Light</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STB Product Families 2013</vt:lpstr>
      <vt:lpstr>think-cell Slide</vt:lpstr>
      <vt:lpstr>Azure Data Overview</vt:lpstr>
      <vt:lpstr>PowerPoint Presentation</vt:lpstr>
      <vt:lpstr>Microsoft Azure SQL Database</vt:lpstr>
      <vt:lpstr>PowerPoint Presentation</vt:lpstr>
      <vt:lpstr>Microsoft Azure SQL Database</vt:lpstr>
      <vt:lpstr>A Server is not a machine</vt:lpstr>
      <vt:lpstr>Microsoft Azure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your Database</vt:lpstr>
      <vt:lpstr>PowerPoint Presentation</vt:lpstr>
      <vt:lpstr>PowerPoint Presentation</vt:lpstr>
      <vt:lpstr>PowerPoint Presentation</vt:lpstr>
      <vt:lpstr>PowerPoint Presentation</vt:lpstr>
      <vt:lpstr>PowerPoint Presentation</vt:lpstr>
      <vt:lpstr>SQL Database Firewall</vt:lpstr>
      <vt:lpstr>Connecting To SQL Database</vt:lpstr>
      <vt:lpstr>SQL Database Considerations and Best Practices</vt:lpstr>
      <vt:lpstr>SQL Database Considerations and Best Practices</vt:lpstr>
      <vt:lpstr>SQL Database Considerations and Best Practices</vt:lpstr>
      <vt:lpstr>Microsoft SQL Server on a Virtual Machine</vt:lpstr>
      <vt:lpstr>Run SQL on VM</vt:lpstr>
      <vt:lpstr>SQL Database</vt:lpstr>
      <vt:lpstr>PowerPoint Presentation</vt:lpstr>
      <vt:lpstr>HDInsight</vt:lpstr>
      <vt:lpstr>Why Big Data?</vt:lpstr>
      <vt:lpstr>PowerPoint Presentation</vt:lpstr>
      <vt:lpstr>PowerPoint Presentation</vt:lpstr>
      <vt:lpstr>PowerPoint Presentation</vt:lpstr>
      <vt:lpstr>Big Data analytics</vt:lpstr>
      <vt:lpstr>What is Big Data?</vt:lpstr>
      <vt:lpstr>Example Scenario</vt:lpstr>
      <vt:lpstr>Traditional E-Commerce Data Flow</vt:lpstr>
      <vt:lpstr>New E-Commerce Big Data Flow</vt:lpstr>
      <vt:lpstr>Understanding the Basics </vt:lpstr>
      <vt:lpstr>Characteristics of Big Data</vt:lpstr>
      <vt:lpstr>RDBMS vs. Hadoop</vt:lpstr>
      <vt:lpstr>Programming HDInsight</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NoSQL</vt:lpstr>
      <vt:lpstr>Generally more scalable</vt:lpstr>
      <vt:lpstr>NoSQL on Azure</vt:lpstr>
      <vt:lpstr>Microsoft Azure DocumentDB</vt:lpstr>
      <vt:lpstr>Fully managed, scalable JSON document database service</vt:lpstr>
      <vt:lpstr>Today’s Modern Apps</vt:lpstr>
      <vt:lpstr>Microsoft Azure Data Services</vt:lpstr>
      <vt:lpstr>Microsoft Azure Data Services</vt:lpstr>
      <vt:lpstr>PowerPoint Presentation</vt:lpstr>
      <vt:lpstr>Proven @ Scale</vt:lpstr>
      <vt:lpstr>PowerPoint Presentation</vt:lpstr>
      <vt:lpstr>PowerPoint Presentation</vt:lpstr>
      <vt:lpstr>PowerPoint Presentation</vt:lpstr>
      <vt:lpstr>PowerPoint Presentation</vt:lpstr>
      <vt:lpstr>Programmability</vt:lpstr>
      <vt:lpstr>Tunable Consistency</vt:lpstr>
      <vt:lpstr>Pricing</vt:lpstr>
      <vt:lpstr>Request Units</vt:lpstr>
      <vt:lpstr>PowerPoint Presentation</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340</cp:revision>
  <cp:lastPrinted>2014-03-26T17:46:13Z</cp:lastPrinted>
  <dcterms:created xsi:type="dcterms:W3CDTF">2014-03-19T23:21:38Z</dcterms:created>
  <dcterms:modified xsi:type="dcterms:W3CDTF">2014-12-10T09:07:00Z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